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86" r:id="rId2"/>
    <p:sldId id="327" r:id="rId3"/>
    <p:sldId id="332" r:id="rId4"/>
    <p:sldId id="328" r:id="rId5"/>
    <p:sldId id="329" r:id="rId6"/>
    <p:sldId id="330" r:id="rId7"/>
    <p:sldId id="331" r:id="rId8"/>
    <p:sldId id="333" r:id="rId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1pPr>
    <a:lvl2pPr marL="0" marR="0" indent="457165"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2pPr>
    <a:lvl3pPr marL="0" marR="0" indent="914330"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3pPr>
    <a:lvl4pPr marL="0" marR="0" indent="1371494"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4pPr>
    <a:lvl5pPr marL="0" marR="0" indent="1828660"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5pPr>
    <a:lvl6pPr marL="0" marR="0" indent="2285825"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6pPr>
    <a:lvl7pPr marL="0" marR="0" indent="2742989"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7pPr>
    <a:lvl8pPr marL="0" marR="0" indent="3200155"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8pPr>
    <a:lvl9pPr marL="0" marR="0" indent="3657320"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3D1"/>
          </a:solidFill>
        </a:fill>
      </a:tcStyle>
    </a:wholeTbl>
    <a:band2H>
      <a:tcTxStyle/>
      <a:tcStyle>
        <a:tcBdr/>
        <a:fill>
          <a:solidFill>
            <a:srgbClr val="FFF9EA"/>
          </a:solidFill>
        </a:fill>
      </a:tcStyle>
    </a:band2H>
    <a:firstCol>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5CA"/>
          </a:solidFill>
        </a:fill>
      </a:tcStyle>
    </a:wholeTbl>
    <a:band2H>
      <a:tcTxStyle/>
      <a:tcStyle>
        <a:tcBdr/>
        <a:fill>
          <a:solidFill>
            <a:srgbClr val="FDEBE6"/>
          </a:solidFill>
        </a:fill>
      </a:tcStyle>
    </a:band2H>
    <a:firstCol>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7DCCA"/>
          </a:solidFill>
        </a:fill>
      </a:tcStyle>
    </a:wholeTbl>
    <a:band2H>
      <a:tcTxStyle/>
      <a:tcStyle>
        <a:tcBdr/>
        <a:fill>
          <a:solidFill>
            <a:srgbClr val="ECEEE6"/>
          </a:solidFill>
        </a:fill>
      </a:tcStyle>
    </a:band2H>
    <a:firstCol>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Open Sans Bold"/>
          <a:ea typeface="Open Sans Bold"/>
          <a:cs typeface="Open Sans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Open Sans Bold"/>
          <a:ea typeface="Open Sans Bold"/>
          <a:cs typeface="Open Sans Bold"/>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Open Sans Bold"/>
          <a:ea typeface="Open Sans Bold"/>
          <a:cs typeface="Open Sans Bold"/>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Open Sans Bold"/>
          <a:ea typeface="Open Sans Bold"/>
          <a:cs typeface="Open Sans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Open Sans Bold"/>
          <a:ea typeface="Open Sans Bold"/>
          <a:cs typeface="Open Sans Bold"/>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Open Sans Bold"/>
          <a:ea typeface="Open Sans Bold"/>
          <a:cs typeface="Open Sans Bold"/>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Open Sans Bold"/>
          <a:ea typeface="Open Sans Bold"/>
          <a:cs typeface="Open Sans Bold"/>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398"/>
    <p:restoredTop sz="94776"/>
  </p:normalViewPr>
  <p:slideViewPr>
    <p:cSldViewPr snapToGrid="0" snapToObjects="1">
      <p:cViewPr varScale="1">
        <p:scale>
          <a:sx n="110" d="100"/>
          <a:sy n="110" d="100"/>
        </p:scale>
        <p:origin x="119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jpg>
</file>

<file path=ppt/media/image2.png>
</file>

<file path=ppt/media/image3.png>
</file>

<file path=ppt/media/image4.png>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3" name="Shape 83"/>
          <p:cNvSpPr>
            <a:spLocks noGrp="1" noRot="1" noChangeAspect="1"/>
          </p:cNvSpPr>
          <p:nvPr>
            <p:ph type="sldImg"/>
          </p:nvPr>
        </p:nvSpPr>
        <p:spPr>
          <a:xfrm>
            <a:off x="1143000" y="685800"/>
            <a:ext cx="4572000" cy="3429000"/>
          </a:xfrm>
          <a:prstGeom prst="rect">
            <a:avLst/>
          </a:prstGeom>
        </p:spPr>
        <p:txBody>
          <a:bodyPr/>
          <a:lstStyle/>
          <a:p>
            <a:endParaRPr/>
          </a:p>
        </p:txBody>
      </p:sp>
      <p:sp>
        <p:nvSpPr>
          <p:cNvPr id="84" name="Shape 8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_Custom Layout">
    <p:spTree>
      <p:nvGrpSpPr>
        <p:cNvPr id="1" name=""/>
        <p:cNvGrpSpPr/>
        <p:nvPr/>
      </p:nvGrpSpPr>
      <p:grpSpPr>
        <a:xfrm>
          <a:off x="0" y="0"/>
          <a:ext cx="0" cy="0"/>
          <a:chOff x="0" y="0"/>
          <a:chExt cx="0" cy="0"/>
        </a:xfrm>
      </p:grpSpPr>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7_Custom Layout">
    <p:spTree>
      <p:nvGrpSpPr>
        <p:cNvPr id="1" name=""/>
        <p:cNvGrpSpPr/>
        <p:nvPr/>
      </p:nvGrpSpPr>
      <p:grpSpPr>
        <a:xfrm>
          <a:off x="0" y="0"/>
          <a:ext cx="0" cy="0"/>
          <a:chOff x="0" y="0"/>
          <a:chExt cx="0" cy="0"/>
        </a:xfrm>
      </p:grpSpPr>
      <p:sp>
        <p:nvSpPr>
          <p:cNvPr id="38" name="Oval 4"/>
          <p:cNvSpPr/>
          <p:nvPr/>
        </p:nvSpPr>
        <p:spPr>
          <a:xfrm>
            <a:off x="11458267" y="308240"/>
            <a:ext cx="370115" cy="370114"/>
          </a:xfrm>
          <a:prstGeom prst="ellipse">
            <a:avLst/>
          </a:prstGeom>
          <a:solidFill>
            <a:srgbClr val="000000">
              <a:alpha val="10000"/>
            </a:srgbClr>
          </a:solidFill>
          <a:ln w="12700">
            <a:miter lim="400000"/>
          </a:ln>
        </p:spPr>
        <p:txBody>
          <a:bodyPr lIns="45719" rIns="45719" anchor="ctr"/>
          <a:lstStyle/>
          <a:p>
            <a:pPr algn="ctr">
              <a:defRPr>
                <a:solidFill>
                  <a:srgbClr val="FFFFFF"/>
                </a:solidFill>
              </a:defRPr>
            </a:pPr>
            <a:endParaRPr/>
          </a:p>
        </p:txBody>
      </p:sp>
      <p:sp>
        <p:nvSpPr>
          <p:cNvPr id="39" name="Title Text"/>
          <p:cNvSpPr txBox="1">
            <a:spLocks noGrp="1"/>
          </p:cNvSpPr>
          <p:nvPr>
            <p:ph type="title"/>
          </p:nvPr>
        </p:nvSpPr>
        <p:spPr>
          <a:xfrm>
            <a:off x="1596572" y="1432830"/>
            <a:ext cx="5069272" cy="1028701"/>
          </a:xfrm>
          <a:prstGeom prst="rect">
            <a:avLst/>
          </a:prstGeom>
        </p:spPr>
        <p:txBody>
          <a:bodyPr>
            <a:normAutofit/>
          </a:bodyPr>
          <a:lstStyle>
            <a:lvl1pPr>
              <a:defRPr sz="3600"/>
            </a:lvl1pPr>
          </a:lstStyle>
          <a:p>
            <a:r>
              <a:t>Title Text</a:t>
            </a:r>
          </a:p>
        </p:txBody>
      </p:sp>
      <p:sp>
        <p:nvSpPr>
          <p:cNvPr id="40" name="Slide Number"/>
          <p:cNvSpPr txBox="1">
            <a:spLocks noGrp="1"/>
          </p:cNvSpPr>
          <p:nvPr>
            <p:ph type="sldNum" sz="quarter" idx="2"/>
          </p:nvPr>
        </p:nvSpPr>
        <p:spPr>
          <a:xfrm>
            <a:off x="11579824" y="429797"/>
            <a:ext cx="127001" cy="127001"/>
          </a:xfrm>
          <a:prstGeom prst="rect">
            <a:avLst/>
          </a:prstGeom>
        </p:spPr>
        <p:txBody>
          <a:bodyPr/>
          <a:lstStyle/>
          <a:p>
            <a:fld id="{86CB4B4D-7CA3-9044-876B-883B54F8677D}" type="slidenum">
              <a:t>‹#›</a:t>
            </a:fld>
            <a:endParaRPr/>
          </a:p>
        </p:txBody>
      </p:sp>
      <p:sp>
        <p:nvSpPr>
          <p:cNvPr id="41" name="Body Level One…"/>
          <p:cNvSpPr txBox="1">
            <a:spLocks noGrp="1"/>
          </p:cNvSpPr>
          <p:nvPr>
            <p:ph type="body" sz="quarter" idx="1"/>
          </p:nvPr>
        </p:nvSpPr>
        <p:spPr>
          <a:xfrm>
            <a:off x="1596572" y="471526"/>
            <a:ext cx="3006426" cy="914401"/>
          </a:xfrm>
          <a:prstGeom prst="rect">
            <a:avLst/>
          </a:prstGeom>
        </p:spPr>
        <p:txBody>
          <a:bodyPr/>
          <a:lstStyle>
            <a:lvl1pPr>
              <a:lnSpc>
                <a:spcPct val="100000"/>
              </a:lnSpc>
              <a:defRPr sz="900" i="1">
                <a:solidFill>
                  <a:srgbClr val="000000">
                    <a:alpha val="70000"/>
                  </a:srgbClr>
                </a:solidFill>
                <a:latin typeface="Open Sans Regular"/>
                <a:ea typeface="Open Sans Regular"/>
                <a:cs typeface="Open Sans Regular"/>
                <a:sym typeface="Open Sans Regular"/>
              </a:defRPr>
            </a:lvl1pPr>
            <a:lvl2pPr>
              <a:lnSpc>
                <a:spcPct val="100000"/>
              </a:lnSpc>
              <a:defRPr sz="900" i="1">
                <a:solidFill>
                  <a:srgbClr val="000000">
                    <a:alpha val="70000"/>
                  </a:srgbClr>
                </a:solidFill>
                <a:latin typeface="Open Sans Regular"/>
                <a:ea typeface="Open Sans Regular"/>
                <a:cs typeface="Open Sans Regular"/>
                <a:sym typeface="Open Sans Regular"/>
              </a:defRPr>
            </a:lvl2pPr>
            <a:lvl3pPr>
              <a:lnSpc>
                <a:spcPct val="100000"/>
              </a:lnSpc>
              <a:defRPr sz="900" i="1">
                <a:solidFill>
                  <a:srgbClr val="000000">
                    <a:alpha val="70000"/>
                  </a:srgbClr>
                </a:solidFill>
                <a:latin typeface="Open Sans Regular"/>
                <a:ea typeface="Open Sans Regular"/>
                <a:cs typeface="Open Sans Regular"/>
                <a:sym typeface="Open Sans Regular"/>
              </a:defRPr>
            </a:lvl3pPr>
            <a:lvl4pPr>
              <a:lnSpc>
                <a:spcPct val="100000"/>
              </a:lnSpc>
              <a:defRPr sz="900" i="1">
                <a:solidFill>
                  <a:srgbClr val="000000">
                    <a:alpha val="70000"/>
                  </a:srgbClr>
                </a:solidFill>
                <a:latin typeface="Open Sans Regular"/>
                <a:ea typeface="Open Sans Regular"/>
                <a:cs typeface="Open Sans Regular"/>
                <a:sym typeface="Open Sans Regular"/>
              </a:defRPr>
            </a:lvl4pPr>
            <a:lvl5pPr>
              <a:lnSpc>
                <a:spcPct val="100000"/>
              </a:lnSpc>
              <a:defRPr sz="900" i="1">
                <a:solidFill>
                  <a:srgbClr val="000000">
                    <a:alpha val="70000"/>
                  </a:srgbClr>
                </a:solidFill>
                <a:latin typeface="Open Sans Regular"/>
                <a:ea typeface="Open Sans Regular"/>
                <a:cs typeface="Open Sans Regular"/>
                <a:sym typeface="Open Sans Regular"/>
              </a:defRPr>
            </a:lvl5pPr>
          </a:lstStyle>
          <a:p>
            <a:r>
              <a:t>Body Level One</a:t>
            </a:r>
          </a:p>
          <a:p>
            <a:pPr lvl="1"/>
            <a:r>
              <a:t>Body Level Two</a:t>
            </a:r>
          </a:p>
          <a:p>
            <a:pPr lvl="2"/>
            <a:r>
              <a:t>Body Level Three</a:t>
            </a:r>
          </a:p>
          <a:p>
            <a:pPr lvl="3"/>
            <a:r>
              <a:t>Body Level Four</a:t>
            </a:r>
          </a:p>
          <a:p>
            <a:pPr lvl="4"/>
            <a:r>
              <a:t>Body Level Five</a:t>
            </a:r>
          </a:p>
        </p:txBody>
      </p:sp>
      <p:sp>
        <p:nvSpPr>
          <p:cNvPr id="42" name="Picture Placeholder 7"/>
          <p:cNvSpPr>
            <a:spLocks noGrp="1"/>
          </p:cNvSpPr>
          <p:nvPr>
            <p:ph type="pic" idx="13"/>
          </p:nvPr>
        </p:nvSpPr>
        <p:spPr>
          <a:xfrm>
            <a:off x="7074638" y="0"/>
            <a:ext cx="5117362" cy="6858000"/>
          </a:xfrm>
          <a:prstGeom prst="rect">
            <a:avLst/>
          </a:prstGeom>
        </p:spPr>
        <p:txBody>
          <a:bodyPr lIns="91439" tIns="45719" rIns="91439" bIns="45719">
            <a:noAutofit/>
          </a:bodyPr>
          <a:lstStyle/>
          <a:p>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09600" y="274637"/>
            <a:ext cx="10972800" cy="132556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r>
              <a:t>Title Text</a:t>
            </a:r>
          </a:p>
        </p:txBody>
      </p:sp>
      <p:sp>
        <p:nvSpPr>
          <p:cNvPr id="3"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315200" y="6172200"/>
            <a:ext cx="2844800" cy="368301"/>
          </a:xfrm>
          <a:prstGeom prst="rect">
            <a:avLst/>
          </a:prstGeom>
          <a:ln w="12700">
            <a:miter lim="400000"/>
          </a:ln>
        </p:spPr>
        <p:txBody>
          <a:bodyPr wrap="none" lIns="0" tIns="0" rIns="0" bIns="0" anchor="ctr">
            <a:spAutoFit/>
          </a:bodyPr>
          <a:lstStyle>
            <a:lvl1pPr algn="ctr">
              <a:defRPr sz="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Lst>
  <p:transition spd="med"/>
  <p:txStyles>
    <p:titleStyle>
      <a:lvl1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1pPr>
      <a:lvl2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2pPr>
      <a:lvl3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3pPr>
      <a:lvl4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4pPr>
      <a:lvl5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5pPr>
      <a:lvl6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6pPr>
      <a:lvl7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7pPr>
      <a:lvl8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8pPr>
      <a:lvl9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9pPr>
    </p:titleStyle>
    <p:bodyStyle>
      <a:lvl1pPr marL="0" marR="0" indent="0" algn="l" defTabSz="914318" rtl="0" latinLnBrk="0">
        <a:lnSpc>
          <a:spcPct val="150000"/>
        </a:lnSpc>
        <a:spcBef>
          <a:spcPts val="1000"/>
        </a:spcBef>
        <a:spcAft>
          <a:spcPts val="0"/>
        </a:spcAft>
        <a:buClrTx/>
        <a:buSzTx/>
        <a:buFontTx/>
        <a:buNone/>
        <a:tabLst/>
        <a:defRPr sz="2800" b="0" i="0" u="none" strike="noStrike" cap="none" spc="0" baseline="0">
          <a:solidFill>
            <a:srgbClr val="000000"/>
          </a:solidFill>
          <a:uFillTx/>
          <a:latin typeface="+mn-lt"/>
          <a:ea typeface="+mn-ea"/>
          <a:cs typeface="+mn-cs"/>
          <a:sym typeface="Helvetica"/>
        </a:defRPr>
      </a:lvl1pPr>
      <a:lvl2pPr marL="0" marR="0" indent="0" algn="l" defTabSz="914318" rtl="0" latinLnBrk="0">
        <a:lnSpc>
          <a:spcPct val="150000"/>
        </a:lnSpc>
        <a:spcBef>
          <a:spcPts val="1000"/>
        </a:spcBef>
        <a:spcAft>
          <a:spcPts val="0"/>
        </a:spcAft>
        <a:buClrTx/>
        <a:buSzTx/>
        <a:buFontTx/>
        <a:buNone/>
        <a:tabLst/>
        <a:defRPr sz="2800" b="0" i="0" u="none" strike="noStrike" cap="none" spc="0" baseline="0">
          <a:solidFill>
            <a:srgbClr val="000000"/>
          </a:solidFill>
          <a:uFillTx/>
          <a:latin typeface="+mn-lt"/>
          <a:ea typeface="+mn-ea"/>
          <a:cs typeface="+mn-cs"/>
          <a:sym typeface="Helvetica"/>
        </a:defRPr>
      </a:lvl2pPr>
      <a:lvl3pPr marL="0" marR="0" indent="0" algn="l" defTabSz="914318" rtl="0" latinLnBrk="0">
        <a:lnSpc>
          <a:spcPct val="150000"/>
        </a:lnSpc>
        <a:spcBef>
          <a:spcPts val="1000"/>
        </a:spcBef>
        <a:spcAft>
          <a:spcPts val="0"/>
        </a:spcAft>
        <a:buClrTx/>
        <a:buSzTx/>
        <a:buFontTx/>
        <a:buNone/>
        <a:tabLst/>
        <a:defRPr sz="2800" b="0" i="0" u="none" strike="noStrike" cap="none" spc="0" baseline="0">
          <a:solidFill>
            <a:srgbClr val="000000"/>
          </a:solidFill>
          <a:uFillTx/>
          <a:latin typeface="+mn-lt"/>
          <a:ea typeface="+mn-ea"/>
          <a:cs typeface="+mn-cs"/>
          <a:sym typeface="Helvetica"/>
        </a:defRPr>
      </a:lvl3pPr>
      <a:lvl4pPr marL="0" marR="0" indent="0" algn="l" defTabSz="914318" rtl="0" latinLnBrk="0">
        <a:lnSpc>
          <a:spcPct val="150000"/>
        </a:lnSpc>
        <a:spcBef>
          <a:spcPts val="1000"/>
        </a:spcBef>
        <a:spcAft>
          <a:spcPts val="0"/>
        </a:spcAft>
        <a:buClrTx/>
        <a:buSzTx/>
        <a:buFontTx/>
        <a:buNone/>
        <a:tabLst/>
        <a:defRPr sz="2800" b="0" i="0" u="none" strike="noStrike" cap="none" spc="0" baseline="0">
          <a:solidFill>
            <a:srgbClr val="000000"/>
          </a:solidFill>
          <a:uFillTx/>
          <a:latin typeface="+mn-lt"/>
          <a:ea typeface="+mn-ea"/>
          <a:cs typeface="+mn-cs"/>
          <a:sym typeface="Helvetica"/>
        </a:defRPr>
      </a:lvl4pPr>
      <a:lvl5pPr marL="0" marR="0" indent="0" algn="l" defTabSz="914318" rtl="0" latinLnBrk="0">
        <a:lnSpc>
          <a:spcPct val="150000"/>
        </a:lnSpc>
        <a:spcBef>
          <a:spcPts val="1000"/>
        </a:spcBef>
        <a:spcAft>
          <a:spcPts val="0"/>
        </a:spcAft>
        <a:buClrTx/>
        <a:buSzTx/>
        <a:buFontTx/>
        <a:buNone/>
        <a:tabLst/>
        <a:defRPr sz="2800" b="0" i="0" u="none" strike="noStrike" cap="none" spc="0" baseline="0">
          <a:solidFill>
            <a:srgbClr val="000000"/>
          </a:solidFill>
          <a:uFillTx/>
          <a:latin typeface="+mn-lt"/>
          <a:ea typeface="+mn-ea"/>
          <a:cs typeface="+mn-cs"/>
          <a:sym typeface="Helvetica"/>
        </a:defRPr>
      </a:lvl5pPr>
      <a:lvl6pPr marL="2641362" marR="0" indent="-355568" algn="l" defTabSz="914318" rtl="0" latinLnBrk="0">
        <a:lnSpc>
          <a:spcPct val="150000"/>
        </a:lnSpc>
        <a:spcBef>
          <a:spcPts val="1000"/>
        </a:spcBef>
        <a:spcAft>
          <a:spcPts val="0"/>
        </a:spcAft>
        <a:buClrTx/>
        <a:buSzPct val="100000"/>
        <a:buFontTx/>
        <a:buChar char="•"/>
        <a:tabLst/>
        <a:defRPr sz="2800" b="0" i="0" u="none" strike="noStrike" cap="none" spc="0" baseline="0">
          <a:solidFill>
            <a:srgbClr val="000000"/>
          </a:solidFill>
          <a:uFillTx/>
          <a:latin typeface="+mn-lt"/>
          <a:ea typeface="+mn-ea"/>
          <a:cs typeface="+mn-cs"/>
          <a:sym typeface="Helvetica"/>
        </a:defRPr>
      </a:lvl6pPr>
      <a:lvl7pPr marL="3098522" marR="0" indent="-355568" algn="l" defTabSz="914318" rtl="0" latinLnBrk="0">
        <a:lnSpc>
          <a:spcPct val="150000"/>
        </a:lnSpc>
        <a:spcBef>
          <a:spcPts val="1000"/>
        </a:spcBef>
        <a:spcAft>
          <a:spcPts val="0"/>
        </a:spcAft>
        <a:buClrTx/>
        <a:buSzPct val="100000"/>
        <a:buFontTx/>
        <a:buChar char="•"/>
        <a:tabLst/>
        <a:defRPr sz="2800" b="0" i="0" u="none" strike="noStrike" cap="none" spc="0" baseline="0">
          <a:solidFill>
            <a:srgbClr val="000000"/>
          </a:solidFill>
          <a:uFillTx/>
          <a:latin typeface="+mn-lt"/>
          <a:ea typeface="+mn-ea"/>
          <a:cs typeface="+mn-cs"/>
          <a:sym typeface="Helvetica"/>
        </a:defRPr>
      </a:lvl7pPr>
      <a:lvl8pPr marL="3555680" marR="0" indent="-355568" algn="l" defTabSz="914318" rtl="0" latinLnBrk="0">
        <a:lnSpc>
          <a:spcPct val="150000"/>
        </a:lnSpc>
        <a:spcBef>
          <a:spcPts val="1000"/>
        </a:spcBef>
        <a:spcAft>
          <a:spcPts val="0"/>
        </a:spcAft>
        <a:buClrTx/>
        <a:buSzPct val="100000"/>
        <a:buFontTx/>
        <a:buChar char="•"/>
        <a:tabLst/>
        <a:defRPr sz="2800" b="0" i="0" u="none" strike="noStrike" cap="none" spc="0" baseline="0">
          <a:solidFill>
            <a:srgbClr val="000000"/>
          </a:solidFill>
          <a:uFillTx/>
          <a:latin typeface="+mn-lt"/>
          <a:ea typeface="+mn-ea"/>
          <a:cs typeface="+mn-cs"/>
          <a:sym typeface="Helvetica"/>
        </a:defRPr>
      </a:lvl8pPr>
      <a:lvl9pPr marL="4012838" marR="0" indent="-355568" algn="l" defTabSz="914318" rtl="0" latinLnBrk="0">
        <a:lnSpc>
          <a:spcPct val="150000"/>
        </a:lnSpc>
        <a:spcBef>
          <a:spcPts val="1000"/>
        </a:spcBef>
        <a:spcAft>
          <a:spcPts val="0"/>
        </a:spcAft>
        <a:buClrTx/>
        <a:buSzPct val="100000"/>
        <a:buFontTx/>
        <a:buChar char="•"/>
        <a:tabLst/>
        <a:defRPr sz="2800" b="0" i="0" u="none" strike="noStrike" cap="none" spc="0" baseline="0">
          <a:solidFill>
            <a:srgbClr val="000000"/>
          </a:solidFill>
          <a:uFillTx/>
          <a:latin typeface="+mn-lt"/>
          <a:ea typeface="+mn-ea"/>
          <a:cs typeface="+mn-cs"/>
          <a:sym typeface="Helvetica"/>
        </a:defRPr>
      </a:lvl9pPr>
    </p:bodyStyle>
    <p:otherStyle>
      <a:lvl1pPr marL="0" marR="0" indent="0" algn="ctr" defTabSz="914330" rtl="0" latinLnBrk="0">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Helvetica"/>
        </a:defRPr>
      </a:lvl1pPr>
      <a:lvl2pPr marL="0" marR="0" indent="457165" algn="ctr" defTabSz="914330" rtl="0" latinLnBrk="0">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Helvetica"/>
        </a:defRPr>
      </a:lvl2pPr>
      <a:lvl3pPr marL="0" marR="0" indent="914330" algn="ctr" defTabSz="914330" rtl="0" latinLnBrk="0">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Helvetica"/>
        </a:defRPr>
      </a:lvl3pPr>
      <a:lvl4pPr marL="0" marR="0" indent="1371494" algn="ctr" defTabSz="914330" rtl="0" latinLnBrk="0">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Helvetica"/>
        </a:defRPr>
      </a:lvl4pPr>
      <a:lvl5pPr marL="0" marR="0" indent="1828660" algn="ctr" defTabSz="914330" rtl="0" latinLnBrk="0">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Helvetica"/>
        </a:defRPr>
      </a:lvl5pPr>
      <a:lvl6pPr marL="0" marR="0" indent="2285825" algn="ctr" defTabSz="914330" rtl="0" latinLnBrk="0">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Helvetica"/>
        </a:defRPr>
      </a:lvl6pPr>
      <a:lvl7pPr marL="0" marR="0" indent="2742989" algn="ctr" defTabSz="914330" rtl="0" latinLnBrk="0">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Helvetica"/>
        </a:defRPr>
      </a:lvl7pPr>
      <a:lvl8pPr marL="0" marR="0" indent="3200155" algn="ctr" defTabSz="914330" rtl="0" latinLnBrk="0">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Helvetica"/>
        </a:defRPr>
      </a:lvl8pPr>
      <a:lvl9pPr marL="0" marR="0" indent="3657320" algn="ctr" defTabSz="914330" rtl="0" latinLnBrk="0">
        <a:lnSpc>
          <a:spcPct val="100000"/>
        </a:lnSpc>
        <a:spcBef>
          <a:spcPts val="0"/>
        </a:spcBef>
        <a:spcAft>
          <a:spcPts val="0"/>
        </a:spcAft>
        <a:buClrTx/>
        <a:buSzTx/>
        <a:buFontTx/>
        <a:buNone/>
        <a:tabLst/>
        <a:defRPr sz="800" b="0"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hyperlink" Target="https://www.worksafe.vic.gov.au/general-duties-relating-health-and-safety" TargetMode="External"/><Relationship Id="rId5" Type="http://schemas.openxmlformats.org/officeDocument/2006/relationships/hyperlink" Target="https://www.worksafe.vic.gov.au/resources/how-worksafe-applies-law-relation-identifying-and-understanding-hazards-and-risks" TargetMode="External"/><Relationship Id="rId6" Type="http://schemas.openxmlformats.org/officeDocument/2006/relationships/hyperlink" Target="https://www.worksafe.vic.gov.au/hierarchy-control" TargetMode="External"/><Relationship Id="rId7" Type="http://schemas.openxmlformats.org/officeDocument/2006/relationships/hyperlink" Target="https://www.worksafe.vic.gov.au/resources/controlling-ohs-hazards-and-risks-handbook-workplaces" TargetMode="External"/><Relationship Id="rId8" Type="http://schemas.openxmlformats.org/officeDocument/2006/relationships/hyperlink" Target="https://www.worksafe.vic.gov.au/implementing-risk-management-systems" TargetMode="External"/><Relationship Id="rId1" Type="http://schemas.openxmlformats.org/officeDocument/2006/relationships/slideLayout" Target="../slideLayouts/slideLayout2.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4795"/>
            <a:ext cx="12242800" cy="8161867"/>
          </a:xfrm>
          <a:prstGeom prst="rect">
            <a:avLst/>
          </a:prstGeom>
        </p:spPr>
      </p:pic>
      <p:sp>
        <p:nvSpPr>
          <p:cNvPr id="87" name="Rectangle"/>
          <p:cNvSpPr/>
          <p:nvPr/>
        </p:nvSpPr>
        <p:spPr>
          <a:xfrm>
            <a:off x="0" y="0"/>
            <a:ext cx="12242800" cy="6883400"/>
          </a:xfrm>
          <a:prstGeom prst="rect">
            <a:avLst/>
          </a:prstGeom>
          <a:solidFill>
            <a:srgbClr val="000000">
              <a:alpha val="65030"/>
            </a:srgbClr>
          </a:solidFill>
          <a:ln w="12700">
            <a:miter lim="400000"/>
          </a:ln>
        </p:spPr>
        <p:txBody>
          <a:bodyPr lIns="45719" rIns="45719" anchor="ctr"/>
          <a:lstStyle/>
          <a:p>
            <a:endParaRPr/>
          </a:p>
        </p:txBody>
      </p:sp>
      <p:sp>
        <p:nvSpPr>
          <p:cNvPr id="88" name="Dynamic Web Development"/>
          <p:cNvSpPr txBox="1">
            <a:spLocks noGrp="1"/>
          </p:cNvSpPr>
          <p:nvPr>
            <p:ph type="title" idx="4294967295"/>
          </p:nvPr>
        </p:nvSpPr>
        <p:spPr>
          <a:xfrm>
            <a:off x="467408" y="434184"/>
            <a:ext cx="7057573" cy="1019862"/>
          </a:xfrm>
          <a:prstGeom prst="rect">
            <a:avLst/>
          </a:prstGeom>
        </p:spPr>
        <p:txBody>
          <a:bodyPr>
            <a:normAutofit/>
          </a:bodyPr>
          <a:lstStyle>
            <a:lvl1pPr>
              <a:defRPr sz="4000" spc="-200">
                <a:solidFill>
                  <a:srgbClr val="FFFFFF"/>
                </a:solidFill>
              </a:defRPr>
            </a:lvl1pPr>
          </a:lstStyle>
          <a:p>
            <a:r>
              <a:rPr lang="en-AU" dirty="0" smtClean="0"/>
              <a:t>Risk Management</a:t>
            </a:r>
            <a:r>
              <a:rPr lang="en-AU" dirty="0" smtClean="0">
                <a:solidFill>
                  <a:schemeClr val="accent3"/>
                </a:solidFill>
              </a:rPr>
              <a:t>:</a:t>
            </a:r>
            <a:r>
              <a:rPr lang="en-AU" dirty="0" smtClean="0"/>
              <a:t/>
            </a:r>
            <a:br>
              <a:rPr lang="en-AU" dirty="0" smtClean="0"/>
            </a:br>
            <a:r>
              <a:rPr lang="en-AU" dirty="0" smtClean="0"/>
              <a:t>Example of the </a:t>
            </a:r>
            <a:r>
              <a:rPr lang="en-AU" dirty="0" smtClean="0"/>
              <a:t>Risk Process</a:t>
            </a:r>
            <a:endParaRPr dirty="0"/>
          </a:p>
        </p:txBody>
      </p:sp>
      <p:pic>
        <p:nvPicPr>
          <p:cNvPr id="93" name="Image" descr="Image"/>
          <p:cNvPicPr>
            <a:picLocks noChangeAspect="1"/>
          </p:cNvPicPr>
          <p:nvPr/>
        </p:nvPicPr>
        <p:blipFill>
          <a:blip r:embed="rId3">
            <a:extLst/>
          </a:blip>
          <a:stretch>
            <a:fillRect/>
          </a:stretch>
        </p:blipFill>
        <p:spPr>
          <a:xfrm>
            <a:off x="10326876" y="5900382"/>
            <a:ext cx="1411290" cy="658744"/>
          </a:xfrm>
          <a:prstGeom prst="rect">
            <a:avLst/>
          </a:prstGeom>
          <a:ln w="12700">
            <a:miter lim="400000"/>
          </a:ln>
        </p:spPr>
      </p:pic>
    </p:spTree>
    <p:extLst>
      <p:ext uri="{BB962C8B-B14F-4D97-AF65-F5344CB8AC3E}">
        <p14:creationId xmlns:p14="http://schemas.microsoft.com/office/powerpoint/2010/main" val="160285039"/>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4795"/>
            <a:ext cx="12242800" cy="8161867"/>
          </a:xfrm>
          <a:prstGeom prst="rect">
            <a:avLst/>
          </a:prstGeom>
        </p:spPr>
      </p:pic>
      <p:sp>
        <p:nvSpPr>
          <p:cNvPr id="87" name="Rectangle"/>
          <p:cNvSpPr/>
          <p:nvPr/>
        </p:nvSpPr>
        <p:spPr>
          <a:xfrm>
            <a:off x="0" y="0"/>
            <a:ext cx="12242800" cy="6883400"/>
          </a:xfrm>
          <a:prstGeom prst="rect">
            <a:avLst/>
          </a:prstGeom>
          <a:solidFill>
            <a:srgbClr val="000000">
              <a:alpha val="65030"/>
            </a:srgbClr>
          </a:solidFill>
          <a:ln w="12700">
            <a:miter lim="400000"/>
          </a:ln>
        </p:spPr>
        <p:txBody>
          <a:bodyPr lIns="45719" rIns="45719" anchor="ctr"/>
          <a:lstStyle/>
          <a:p>
            <a:endParaRPr/>
          </a:p>
        </p:txBody>
      </p:sp>
      <p:sp>
        <p:nvSpPr>
          <p:cNvPr id="6" name="Who has been contracted to work for a client before and handle their own clients?"/>
          <p:cNvSpPr txBox="1">
            <a:spLocks/>
          </p:cNvSpPr>
          <p:nvPr/>
        </p:nvSpPr>
        <p:spPr>
          <a:xfrm>
            <a:off x="1621970" y="3133931"/>
            <a:ext cx="8998860" cy="564737"/>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a:bodyPr>
          <a:lstStyle>
            <a:lvl1pPr marL="0" marR="0" indent="0" algn="ctr" defTabSz="868602" rtl="0" latinLnBrk="0">
              <a:lnSpc>
                <a:spcPct val="75000"/>
              </a:lnSpc>
              <a:spcBef>
                <a:spcPts val="0"/>
              </a:spcBef>
              <a:spcAft>
                <a:spcPts val="0"/>
              </a:spcAft>
              <a:buClrTx/>
              <a:buSzTx/>
              <a:buFontTx/>
              <a:buNone/>
              <a:tabLst/>
              <a:defRPr sz="4560" b="1" i="0" u="none" strike="noStrike" cap="none" spc="-228" baseline="0">
                <a:solidFill>
                  <a:srgbClr val="FFFFFF"/>
                </a:solidFill>
                <a:uFillTx/>
                <a:latin typeface="+mn-lt"/>
                <a:ea typeface="+mn-ea"/>
                <a:cs typeface="+mn-cs"/>
                <a:sym typeface="Helvetica"/>
              </a:defRPr>
            </a:lvl1pPr>
            <a:lvl2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2pPr>
            <a:lvl3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3pPr>
            <a:lvl4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4pPr>
            <a:lvl5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5pPr>
            <a:lvl6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6pPr>
            <a:lvl7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7pPr>
            <a:lvl8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8pPr>
            <a:lvl9pPr marL="0" marR="0" indent="0" algn="l" defTabSz="914318" rtl="0" latinLnBrk="0">
              <a:lnSpc>
                <a:spcPct val="75000"/>
              </a:lnSpc>
              <a:spcBef>
                <a:spcPts val="0"/>
              </a:spcBef>
              <a:spcAft>
                <a:spcPts val="0"/>
              </a:spcAft>
              <a:buClrTx/>
              <a:buSzTx/>
              <a:buFontTx/>
              <a:buNone/>
              <a:tabLst/>
              <a:defRPr sz="4400" b="1" i="0" u="none" strike="noStrike" cap="none" spc="-151" baseline="0">
                <a:solidFill>
                  <a:srgbClr val="000000"/>
                </a:solidFill>
                <a:uFillTx/>
                <a:latin typeface="+mn-lt"/>
                <a:ea typeface="+mn-ea"/>
                <a:cs typeface="+mn-cs"/>
                <a:sym typeface="Helvetica"/>
              </a:defRPr>
            </a:lvl9pPr>
          </a:lstStyle>
          <a:p>
            <a:pPr hangingPunct="1"/>
            <a:r>
              <a:rPr lang="en-US" dirty="0" smtClean="0">
                <a:solidFill>
                  <a:srgbClr val="92D050"/>
                </a:solidFill>
              </a:rPr>
              <a:t>Example: </a:t>
            </a:r>
            <a:r>
              <a:rPr lang="en-US" dirty="0" smtClean="0"/>
              <a:t>Risk Management &amp; WHS</a:t>
            </a:r>
            <a:endParaRPr lang="en-US" dirty="0"/>
          </a:p>
        </p:txBody>
      </p:sp>
    </p:spTree>
    <p:extLst>
      <p:ext uri="{BB962C8B-B14F-4D97-AF65-F5344CB8AC3E}">
        <p14:creationId xmlns:p14="http://schemas.microsoft.com/office/powerpoint/2010/main" val="1662013888"/>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3"/>
          </p:nvPr>
        </p:nvPicPr>
        <p:blipFill>
          <a:blip r:embed="rId2">
            <a:extLst>
              <a:ext uri="{28A0092B-C50C-407E-A947-70E740481C1C}">
                <a14:useLocalDpi xmlns:a14="http://schemas.microsoft.com/office/drawing/2010/main" val="0"/>
              </a:ext>
            </a:extLst>
          </a:blip>
          <a:srcRect t="35" b="35"/>
          <a:stretch>
            <a:fillRect/>
          </a:stretch>
        </p:blipFill>
        <p:spPr/>
      </p:pic>
      <p:sp>
        <p:nvSpPr>
          <p:cNvPr id="155" name="Title 1"/>
          <p:cNvSpPr txBox="1">
            <a:spLocks noGrp="1"/>
          </p:cNvSpPr>
          <p:nvPr>
            <p:ph type="title"/>
          </p:nvPr>
        </p:nvSpPr>
        <p:spPr>
          <a:xfrm>
            <a:off x="1496908" y="1385927"/>
            <a:ext cx="5069272" cy="1028701"/>
          </a:xfrm>
          <a:prstGeom prst="rect">
            <a:avLst/>
          </a:prstGeom>
        </p:spPr>
        <p:txBody>
          <a:bodyPr>
            <a:normAutofit/>
          </a:bodyPr>
          <a:lstStyle>
            <a:lvl1pPr>
              <a:defRPr spc="-200">
                <a:latin typeface="Montserrat-Bold"/>
                <a:ea typeface="Montserrat-Bold"/>
                <a:cs typeface="Montserrat-Bold"/>
                <a:sym typeface="Montserrat-Bold"/>
              </a:defRPr>
            </a:lvl1pPr>
          </a:lstStyle>
          <a:p>
            <a:r>
              <a:rPr lang="en-AU" sz="3000" dirty="0" smtClean="0"/>
              <a:t>Why WHS as an example</a:t>
            </a:r>
            <a:endParaRPr sz="3000" dirty="0"/>
          </a:p>
        </p:txBody>
      </p:sp>
      <p:sp>
        <p:nvSpPr>
          <p:cNvPr id="156" name="Slide Number Placeholder 2"/>
          <p:cNvSpPr txBox="1">
            <a:spLocks noGrp="1"/>
          </p:cNvSpPr>
          <p:nvPr>
            <p:ph type="sldNum" sz="quarter" idx="2"/>
          </p:nvPr>
        </p:nvSpPr>
        <p:spPr>
          <a:xfrm>
            <a:off x="11579824" y="429797"/>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pic>
        <p:nvPicPr>
          <p:cNvPr id="9" name="Image" descr="Image">
            <a:extLst>
              <a:ext uri="{FF2B5EF4-FFF2-40B4-BE49-F238E27FC236}">
                <a16:creationId xmlns:a16="http://schemas.microsoft.com/office/drawing/2014/main" xmlns="" id="{9C0268D7-7AA1-6443-A2C4-CDA27772163B}"/>
              </a:ext>
            </a:extLst>
          </p:cNvPr>
          <p:cNvPicPr>
            <a:picLocks noChangeAspect="1"/>
          </p:cNvPicPr>
          <p:nvPr/>
        </p:nvPicPr>
        <p:blipFill>
          <a:blip r:embed="rId3"/>
          <a:stretch>
            <a:fillRect/>
          </a:stretch>
        </p:blipFill>
        <p:spPr>
          <a:xfrm>
            <a:off x="9951254" y="5725054"/>
            <a:ext cx="1786912" cy="834072"/>
          </a:xfrm>
          <a:prstGeom prst="rect">
            <a:avLst/>
          </a:prstGeom>
          <a:ln w="12700">
            <a:miter lim="400000"/>
          </a:ln>
        </p:spPr>
      </p:pic>
      <p:sp>
        <p:nvSpPr>
          <p:cNvPr id="2" name="Text Placeholder 1"/>
          <p:cNvSpPr>
            <a:spLocks noGrp="1"/>
          </p:cNvSpPr>
          <p:nvPr>
            <p:ph type="body" sz="quarter" idx="1"/>
          </p:nvPr>
        </p:nvSpPr>
        <p:spPr/>
        <p:txBody>
          <a:bodyPr/>
          <a:lstStyle/>
          <a:p>
            <a:r>
              <a:rPr lang="en-US" dirty="0" smtClean="0"/>
              <a:t>Working in ICT</a:t>
            </a:r>
            <a:endParaRPr lang="en-US" dirty="0"/>
          </a:p>
        </p:txBody>
      </p:sp>
      <p:sp>
        <p:nvSpPr>
          <p:cNvPr id="8" name="TextBox 6"/>
          <p:cNvSpPr txBox="1"/>
          <p:nvPr/>
        </p:nvSpPr>
        <p:spPr>
          <a:xfrm>
            <a:off x="1496909" y="2414628"/>
            <a:ext cx="4938616" cy="3896451"/>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400" b="1" dirty="0" smtClean="0">
                <a:solidFill>
                  <a:schemeClr val="tx1">
                    <a:alpha val="70000"/>
                  </a:schemeClr>
                </a:solidFill>
                <a:latin typeface="Calibri" charset="0"/>
                <a:ea typeface="Calibri" charset="0"/>
                <a:cs typeface="Calibri" charset="0"/>
              </a:rPr>
              <a:t>WHS is classed as a common category of risk, that is often assessed by every organisation on some level</a:t>
            </a: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endParaRPr lang="en-AU" sz="1400" b="1" u="sng"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300" dirty="0" smtClean="0">
                <a:solidFill>
                  <a:schemeClr val="tx1">
                    <a:alpha val="70000"/>
                  </a:schemeClr>
                </a:solidFill>
                <a:latin typeface="Calibri" charset="0"/>
                <a:ea typeface="Calibri" charset="0"/>
                <a:cs typeface="Calibri" charset="0"/>
              </a:rPr>
              <a:t>Most WHS risks are straight-forward to identify, relatively easy to estimate their severity and likelihood and controls for WHS risks are often well researched and documented.</a:t>
            </a:r>
            <a:r>
              <a:rPr lang="en-AU" sz="1300" dirty="0">
                <a:solidFill>
                  <a:schemeClr val="tx1">
                    <a:alpha val="70000"/>
                  </a:schemeClr>
                </a:solidFill>
                <a:latin typeface="Calibri" charset="0"/>
                <a:ea typeface="Calibri" charset="0"/>
                <a:cs typeface="Calibri" charset="0"/>
              </a:rPr>
              <a:t> </a:t>
            </a:r>
            <a:r>
              <a:rPr lang="en-AU" sz="1300" dirty="0" smtClean="0">
                <a:solidFill>
                  <a:schemeClr val="tx1">
                    <a:alpha val="70000"/>
                  </a:schemeClr>
                </a:solidFill>
                <a:latin typeface="Calibri" charset="0"/>
                <a:ea typeface="Calibri" charset="0"/>
                <a:cs typeface="Calibri" charset="0"/>
              </a:rPr>
              <a:t>Compare these examples with more complex areas such as financial risks</a:t>
            </a:r>
            <a:endParaRPr lang="en-AU" sz="13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300" dirty="0">
              <a:solidFill>
                <a:schemeClr val="tx1">
                  <a:alpha val="70000"/>
                </a:schemeClr>
              </a:solidFill>
              <a:latin typeface="Calibri" charset="0"/>
              <a:ea typeface="Calibri" charset="0"/>
              <a:cs typeface="Calibri" charset="0"/>
            </a:endParaRPr>
          </a:p>
          <a:p>
            <a:pPr marL="285750" indent="-285750" defTabSz="914400" hangingPunct="1">
              <a:lnSpc>
                <a:spcPct val="120000"/>
              </a:lnSpc>
              <a:buSzPct val="100000"/>
              <a:buFont typeface="Arial" charset="0"/>
              <a:buChar char="•"/>
              <a:defRPr sz="1200">
                <a:solidFill>
                  <a:srgbClr val="000000">
                    <a:alpha val="70000"/>
                  </a:srgbClr>
                </a:solidFill>
              </a:defRPr>
            </a:pPr>
            <a:r>
              <a:rPr lang="en-AU" sz="1300" dirty="0">
                <a:solidFill>
                  <a:schemeClr val="tx1">
                    <a:alpha val="70000"/>
                  </a:schemeClr>
                </a:solidFill>
                <a:latin typeface="Calibri" charset="0"/>
                <a:ea typeface="Calibri" charset="0"/>
                <a:cs typeface="Calibri" charset="0"/>
              </a:rPr>
              <a:t>Work Health Safety requires minimum level compliance for organisations and is enforced by both federal and state legislative </a:t>
            </a:r>
            <a:r>
              <a:rPr lang="en-AU" sz="1300" dirty="0" smtClean="0">
                <a:solidFill>
                  <a:schemeClr val="tx1">
                    <a:alpha val="70000"/>
                  </a:schemeClr>
                </a:solidFill>
                <a:latin typeface="Calibri" charset="0"/>
                <a:ea typeface="Calibri" charset="0"/>
                <a:cs typeface="Calibri" charset="0"/>
              </a:rPr>
              <a:t>frameworks.  </a:t>
            </a:r>
            <a:r>
              <a:rPr lang="en-AU" sz="1300" b="1" dirty="0" smtClean="0">
                <a:solidFill>
                  <a:schemeClr val="tx1">
                    <a:alpha val="70000"/>
                  </a:schemeClr>
                </a:solidFill>
                <a:latin typeface="Calibri" charset="0"/>
                <a:ea typeface="Calibri" charset="0"/>
                <a:cs typeface="Calibri" charset="0"/>
              </a:rPr>
              <a:t>For us, main key is to follow Victorian guidelines.</a:t>
            </a:r>
            <a:endParaRPr lang="en-AU" sz="1300" b="1" dirty="0" smtClean="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3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300" b="1" dirty="0" smtClean="0">
                <a:solidFill>
                  <a:schemeClr val="tx1">
                    <a:alpha val="70000"/>
                  </a:schemeClr>
                </a:solidFill>
                <a:latin typeface="Calibri" charset="0"/>
                <a:ea typeface="Calibri" charset="0"/>
                <a:cs typeface="Calibri" charset="0"/>
              </a:rPr>
              <a:t>Important: </a:t>
            </a:r>
            <a:r>
              <a:rPr lang="en-AU" sz="1300" dirty="0" smtClean="0">
                <a:solidFill>
                  <a:schemeClr val="tx1">
                    <a:alpha val="70000"/>
                  </a:schemeClr>
                </a:solidFill>
                <a:latin typeface="Calibri" charset="0"/>
                <a:ea typeface="Calibri" charset="0"/>
                <a:cs typeface="Calibri" charset="0"/>
              </a:rPr>
              <a:t>Victorian law states that OH&amp;S duties are owed by duty holders, including employers &amp; employees.  </a:t>
            </a:r>
            <a:r>
              <a:rPr lang="en-AU" sz="1300" u="sng" dirty="0" smtClean="0">
                <a:solidFill>
                  <a:schemeClr val="tx1">
                    <a:alpha val="70000"/>
                  </a:schemeClr>
                </a:solidFill>
                <a:latin typeface="Calibri" charset="0"/>
                <a:ea typeface="Calibri" charset="0"/>
                <a:cs typeface="Calibri" charset="0"/>
              </a:rPr>
              <a:t>For each duty holder, they are required to either establish or take part in standard risk procedures including identifying, assessing and controlling risks.</a:t>
            </a:r>
            <a:endParaRPr lang="en-AU" sz="1300" u="sng" dirty="0" smtClean="0">
              <a:solidFill>
                <a:schemeClr val="tx1">
                  <a:alpha val="70000"/>
                </a:schemeClr>
              </a:solidFill>
              <a:latin typeface="Calibri" charset="0"/>
              <a:ea typeface="Calibri" charset="0"/>
              <a:cs typeface="Calibri" charset="0"/>
            </a:endParaRPr>
          </a:p>
        </p:txBody>
      </p:sp>
    </p:spTree>
    <p:extLst>
      <p:ext uri="{BB962C8B-B14F-4D97-AF65-F5344CB8AC3E}">
        <p14:creationId xmlns:p14="http://schemas.microsoft.com/office/powerpoint/2010/main" val="186853205"/>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3"/>
          </p:nvPr>
        </p:nvPicPr>
        <p:blipFill>
          <a:blip r:embed="rId2">
            <a:extLst>
              <a:ext uri="{28A0092B-C50C-407E-A947-70E740481C1C}">
                <a14:useLocalDpi xmlns:a14="http://schemas.microsoft.com/office/drawing/2010/main" val="0"/>
              </a:ext>
            </a:extLst>
          </a:blip>
          <a:srcRect t="35" b="35"/>
          <a:stretch>
            <a:fillRect/>
          </a:stretch>
        </p:blipFill>
        <p:spPr/>
      </p:pic>
      <p:sp>
        <p:nvSpPr>
          <p:cNvPr id="155" name="Title 1"/>
          <p:cNvSpPr txBox="1">
            <a:spLocks noGrp="1"/>
          </p:cNvSpPr>
          <p:nvPr>
            <p:ph type="title"/>
          </p:nvPr>
        </p:nvSpPr>
        <p:spPr>
          <a:xfrm>
            <a:off x="1496908" y="1385927"/>
            <a:ext cx="5069272" cy="1028701"/>
          </a:xfrm>
          <a:prstGeom prst="rect">
            <a:avLst/>
          </a:prstGeom>
        </p:spPr>
        <p:txBody>
          <a:bodyPr>
            <a:normAutofit/>
          </a:bodyPr>
          <a:lstStyle>
            <a:lvl1pPr>
              <a:defRPr spc="-200">
                <a:latin typeface="Montserrat-Bold"/>
                <a:ea typeface="Montserrat-Bold"/>
                <a:cs typeface="Montserrat-Bold"/>
                <a:sym typeface="Montserrat-Bold"/>
              </a:defRPr>
            </a:lvl1pPr>
          </a:lstStyle>
          <a:p>
            <a:r>
              <a:rPr lang="en-AU" sz="3000" dirty="0" smtClean="0"/>
              <a:t>Risk Identification </a:t>
            </a:r>
            <a:endParaRPr sz="3000" dirty="0"/>
          </a:p>
        </p:txBody>
      </p:sp>
      <p:sp>
        <p:nvSpPr>
          <p:cNvPr id="156" name="Slide Number Placeholder 2"/>
          <p:cNvSpPr txBox="1">
            <a:spLocks noGrp="1"/>
          </p:cNvSpPr>
          <p:nvPr>
            <p:ph type="sldNum" sz="quarter" idx="2"/>
          </p:nvPr>
        </p:nvSpPr>
        <p:spPr>
          <a:xfrm>
            <a:off x="11579824" y="429797"/>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pic>
        <p:nvPicPr>
          <p:cNvPr id="9" name="Image" descr="Image">
            <a:extLst>
              <a:ext uri="{FF2B5EF4-FFF2-40B4-BE49-F238E27FC236}">
                <a16:creationId xmlns:a16="http://schemas.microsoft.com/office/drawing/2014/main" xmlns="" id="{9C0268D7-7AA1-6443-A2C4-CDA27772163B}"/>
              </a:ext>
            </a:extLst>
          </p:cNvPr>
          <p:cNvPicPr>
            <a:picLocks noChangeAspect="1"/>
          </p:cNvPicPr>
          <p:nvPr/>
        </p:nvPicPr>
        <p:blipFill>
          <a:blip r:embed="rId3"/>
          <a:stretch>
            <a:fillRect/>
          </a:stretch>
        </p:blipFill>
        <p:spPr>
          <a:xfrm>
            <a:off x="9951254" y="5725054"/>
            <a:ext cx="1786912" cy="834072"/>
          </a:xfrm>
          <a:prstGeom prst="rect">
            <a:avLst/>
          </a:prstGeom>
          <a:ln w="12700">
            <a:miter lim="400000"/>
          </a:ln>
        </p:spPr>
      </p:pic>
      <p:sp>
        <p:nvSpPr>
          <p:cNvPr id="2" name="Text Placeholder 1"/>
          <p:cNvSpPr>
            <a:spLocks noGrp="1"/>
          </p:cNvSpPr>
          <p:nvPr>
            <p:ph type="body" sz="quarter" idx="1"/>
          </p:nvPr>
        </p:nvSpPr>
        <p:spPr/>
        <p:txBody>
          <a:bodyPr/>
          <a:lstStyle/>
          <a:p>
            <a:r>
              <a:rPr lang="en-US" dirty="0" smtClean="0"/>
              <a:t>Working in ICT</a:t>
            </a:r>
            <a:endParaRPr lang="en-US" dirty="0"/>
          </a:p>
        </p:txBody>
      </p:sp>
      <p:sp>
        <p:nvSpPr>
          <p:cNvPr id="8" name="TextBox 6"/>
          <p:cNvSpPr txBox="1"/>
          <p:nvPr/>
        </p:nvSpPr>
        <p:spPr>
          <a:xfrm>
            <a:off x="1496908" y="2414628"/>
            <a:ext cx="5062683" cy="4099584"/>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400" b="1" dirty="0" smtClean="0">
                <a:solidFill>
                  <a:schemeClr val="tx1">
                    <a:alpha val="70000"/>
                  </a:schemeClr>
                </a:solidFill>
                <a:latin typeface="Calibri" charset="0"/>
                <a:ea typeface="Calibri" charset="0"/>
                <a:cs typeface="Calibri" charset="0"/>
              </a:rPr>
              <a:t>Duty holders are obliged to identify/find all </a:t>
            </a:r>
            <a:r>
              <a:rPr lang="en-AU" sz="1400" b="1" dirty="0" smtClean="0">
                <a:solidFill>
                  <a:schemeClr val="accent3">
                    <a:alpha val="70000"/>
                  </a:schemeClr>
                </a:solidFill>
                <a:latin typeface="Calibri" charset="0"/>
                <a:ea typeface="Calibri" charset="0"/>
                <a:cs typeface="Calibri" charset="0"/>
              </a:rPr>
              <a:t>reasonably foreseeable</a:t>
            </a:r>
            <a:r>
              <a:rPr lang="en-AU" sz="1400" b="1" dirty="0" smtClean="0">
                <a:solidFill>
                  <a:schemeClr val="tx1">
                    <a:alpha val="70000"/>
                  </a:schemeClr>
                </a:solidFill>
                <a:latin typeface="Calibri" charset="0"/>
                <a:ea typeface="Calibri" charset="0"/>
                <a:cs typeface="Calibri" charset="0"/>
              </a:rPr>
              <a:t> hazards in the workplace &amp; understand the harm they may cause:</a:t>
            </a: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endParaRPr lang="en-AU" sz="1400" b="1" u="sng"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u="sng" dirty="0" smtClean="0">
                <a:solidFill>
                  <a:schemeClr val="tx1">
                    <a:alpha val="70000"/>
                  </a:schemeClr>
                </a:solidFill>
                <a:latin typeface="Calibri" charset="0"/>
                <a:ea typeface="Calibri" charset="0"/>
                <a:cs typeface="Calibri" charset="0"/>
              </a:rPr>
              <a:t>This includes instituting methods for </a:t>
            </a:r>
            <a:r>
              <a:rPr lang="en-AU" sz="1200" u="sng" dirty="0" smtClean="0">
                <a:solidFill>
                  <a:schemeClr val="tx1">
                    <a:alpha val="70000"/>
                  </a:schemeClr>
                </a:solidFill>
                <a:latin typeface="Calibri" charset="0"/>
                <a:ea typeface="Calibri" charset="0"/>
                <a:cs typeface="Calibri" charset="0"/>
              </a:rPr>
              <a:t>allowing for easier identification </a:t>
            </a:r>
            <a:r>
              <a:rPr lang="en-AU" sz="1200" dirty="0" smtClean="0">
                <a:solidFill>
                  <a:schemeClr val="tx1">
                    <a:alpha val="70000"/>
                  </a:schemeClr>
                </a:solidFill>
                <a:latin typeface="Calibri" charset="0"/>
                <a:ea typeface="Calibri" charset="0"/>
                <a:cs typeface="Calibri" charset="0"/>
              </a:rPr>
              <a:t>&amp; tracking of hazards such as inspections, finding &amp; applying readily available information (OH&amp;S guides), surveys of employees &amp; analysing records and data</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200" b="1" dirty="0">
              <a:solidFill>
                <a:schemeClr val="tx1">
                  <a:alpha val="70000"/>
                </a:schemeClr>
              </a:solidFill>
              <a:latin typeface="Calibri" charset="0"/>
              <a:ea typeface="Calibri" charset="0"/>
              <a:cs typeface="Calibri" charset="0"/>
            </a:endParaRP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200" b="1" dirty="0" smtClean="0">
                <a:solidFill>
                  <a:schemeClr val="tx1">
                    <a:alpha val="70000"/>
                  </a:schemeClr>
                </a:solidFill>
                <a:latin typeface="Calibri" charset="0"/>
                <a:ea typeface="Calibri" charset="0"/>
                <a:cs typeface="Calibri" charset="0"/>
              </a:rPr>
              <a:t>Common workplace hazards include: </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Mechanical</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Chemical and biological</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Sources of energy</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Body stressing / impact hazards</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Gravit</a:t>
            </a:r>
            <a:r>
              <a:rPr lang="en-AU" sz="1200" dirty="0" smtClean="0">
                <a:solidFill>
                  <a:schemeClr val="tx1">
                    <a:alpha val="70000"/>
                  </a:schemeClr>
                </a:solidFill>
                <a:latin typeface="Calibri" charset="0"/>
                <a:ea typeface="Calibri" charset="0"/>
                <a:cs typeface="Calibri" charset="0"/>
              </a:rPr>
              <a:t>y</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Psychological hazards</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200" dirty="0">
              <a:solidFill>
                <a:schemeClr val="tx1">
                  <a:alpha val="70000"/>
                </a:schemeClr>
              </a:solidFill>
              <a:latin typeface="Calibri" charset="0"/>
              <a:ea typeface="Calibri" charset="0"/>
              <a:cs typeface="Calibri" charset="0"/>
            </a:endParaRP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200" b="1" dirty="0" smtClean="0">
                <a:solidFill>
                  <a:schemeClr val="tx1">
                    <a:alpha val="70000"/>
                  </a:schemeClr>
                </a:solidFill>
                <a:latin typeface="Calibri" charset="0"/>
                <a:ea typeface="Calibri" charset="0"/>
                <a:cs typeface="Calibri" charset="0"/>
              </a:rPr>
              <a:t>Example: </a:t>
            </a:r>
            <a:r>
              <a:rPr lang="en-AU" sz="1200" dirty="0" smtClean="0">
                <a:solidFill>
                  <a:schemeClr val="tx1">
                    <a:alpha val="70000"/>
                  </a:schemeClr>
                </a:solidFill>
                <a:latin typeface="Calibri" charset="0"/>
                <a:ea typeface="Calibri" charset="0"/>
                <a:cs typeface="Calibri" charset="0"/>
              </a:rPr>
              <a:t>From the routine inspection, tripping hazards due to poor cord management was found to be an identifiable hazard</a:t>
            </a:r>
            <a:endParaRPr lang="en-AU" sz="1200" dirty="0" smtClean="0">
              <a:solidFill>
                <a:schemeClr val="tx1">
                  <a:alpha val="70000"/>
                </a:schemeClr>
              </a:solidFill>
              <a:latin typeface="Calibri" charset="0"/>
              <a:ea typeface="Calibri" charset="0"/>
              <a:cs typeface="Calibri" charset="0"/>
            </a:endParaRPr>
          </a:p>
        </p:txBody>
      </p:sp>
    </p:spTree>
    <p:extLst>
      <p:ext uri="{BB962C8B-B14F-4D97-AF65-F5344CB8AC3E}">
        <p14:creationId xmlns:p14="http://schemas.microsoft.com/office/powerpoint/2010/main" val="1608164182"/>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3"/>
          </p:nvPr>
        </p:nvPicPr>
        <p:blipFill>
          <a:blip r:embed="rId2">
            <a:extLst>
              <a:ext uri="{28A0092B-C50C-407E-A947-70E740481C1C}">
                <a14:useLocalDpi xmlns:a14="http://schemas.microsoft.com/office/drawing/2010/main" val="0"/>
              </a:ext>
            </a:extLst>
          </a:blip>
          <a:srcRect t="35" b="35"/>
          <a:stretch>
            <a:fillRect/>
          </a:stretch>
        </p:blipFill>
        <p:spPr/>
      </p:pic>
      <p:sp>
        <p:nvSpPr>
          <p:cNvPr id="155" name="Title 1"/>
          <p:cNvSpPr txBox="1">
            <a:spLocks noGrp="1"/>
          </p:cNvSpPr>
          <p:nvPr>
            <p:ph type="title"/>
          </p:nvPr>
        </p:nvSpPr>
        <p:spPr>
          <a:xfrm>
            <a:off x="1496908" y="1385927"/>
            <a:ext cx="5069272" cy="1028701"/>
          </a:xfrm>
          <a:prstGeom prst="rect">
            <a:avLst/>
          </a:prstGeom>
        </p:spPr>
        <p:txBody>
          <a:bodyPr>
            <a:normAutofit/>
          </a:bodyPr>
          <a:lstStyle>
            <a:lvl1pPr>
              <a:defRPr spc="-200">
                <a:latin typeface="Montserrat-Bold"/>
                <a:ea typeface="Montserrat-Bold"/>
                <a:cs typeface="Montserrat-Bold"/>
                <a:sym typeface="Montserrat-Bold"/>
              </a:defRPr>
            </a:lvl1pPr>
          </a:lstStyle>
          <a:p>
            <a:r>
              <a:rPr lang="en-AU" sz="3000" dirty="0" smtClean="0"/>
              <a:t>Risk Assessment</a:t>
            </a:r>
            <a:endParaRPr sz="3000" dirty="0"/>
          </a:p>
        </p:txBody>
      </p:sp>
      <p:sp>
        <p:nvSpPr>
          <p:cNvPr id="156" name="Slide Number Placeholder 2"/>
          <p:cNvSpPr txBox="1">
            <a:spLocks noGrp="1"/>
          </p:cNvSpPr>
          <p:nvPr>
            <p:ph type="sldNum" sz="quarter" idx="2"/>
          </p:nvPr>
        </p:nvSpPr>
        <p:spPr>
          <a:xfrm>
            <a:off x="11579824" y="429797"/>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pic>
        <p:nvPicPr>
          <p:cNvPr id="9" name="Image" descr="Image">
            <a:extLst>
              <a:ext uri="{FF2B5EF4-FFF2-40B4-BE49-F238E27FC236}">
                <a16:creationId xmlns:a16="http://schemas.microsoft.com/office/drawing/2014/main" xmlns="" id="{9C0268D7-7AA1-6443-A2C4-CDA27772163B}"/>
              </a:ext>
            </a:extLst>
          </p:cNvPr>
          <p:cNvPicPr>
            <a:picLocks noChangeAspect="1"/>
          </p:cNvPicPr>
          <p:nvPr/>
        </p:nvPicPr>
        <p:blipFill>
          <a:blip r:embed="rId3"/>
          <a:stretch>
            <a:fillRect/>
          </a:stretch>
        </p:blipFill>
        <p:spPr>
          <a:xfrm>
            <a:off x="9951254" y="5725054"/>
            <a:ext cx="1786912" cy="834072"/>
          </a:xfrm>
          <a:prstGeom prst="rect">
            <a:avLst/>
          </a:prstGeom>
          <a:ln w="12700">
            <a:miter lim="400000"/>
          </a:ln>
        </p:spPr>
      </p:pic>
      <p:sp>
        <p:nvSpPr>
          <p:cNvPr id="2" name="Text Placeholder 1"/>
          <p:cNvSpPr>
            <a:spLocks noGrp="1"/>
          </p:cNvSpPr>
          <p:nvPr>
            <p:ph type="body" sz="quarter" idx="1"/>
          </p:nvPr>
        </p:nvSpPr>
        <p:spPr/>
        <p:txBody>
          <a:bodyPr/>
          <a:lstStyle/>
          <a:p>
            <a:r>
              <a:rPr lang="en-US" dirty="0" smtClean="0"/>
              <a:t>Working in ICT</a:t>
            </a:r>
            <a:endParaRPr lang="en-US" dirty="0"/>
          </a:p>
        </p:txBody>
      </p:sp>
      <p:sp>
        <p:nvSpPr>
          <p:cNvPr id="8" name="TextBox 6"/>
          <p:cNvSpPr txBox="1"/>
          <p:nvPr/>
        </p:nvSpPr>
        <p:spPr>
          <a:xfrm>
            <a:off x="1496908" y="2414628"/>
            <a:ext cx="5062683" cy="4099584"/>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400" b="1" dirty="0" smtClean="0">
                <a:solidFill>
                  <a:schemeClr val="tx1">
                    <a:alpha val="70000"/>
                  </a:schemeClr>
                </a:solidFill>
                <a:latin typeface="Calibri" charset="0"/>
                <a:ea typeface="Calibri" charset="0"/>
                <a:cs typeface="Calibri" charset="0"/>
              </a:rPr>
              <a:t>Risk assessment is the process of </a:t>
            </a:r>
            <a:r>
              <a:rPr lang="en-AU" sz="1400" b="1" dirty="0" smtClean="0">
                <a:solidFill>
                  <a:schemeClr val="accent3">
                    <a:alpha val="70000"/>
                  </a:schemeClr>
                </a:solidFill>
                <a:latin typeface="Calibri" charset="0"/>
                <a:ea typeface="Calibri" charset="0"/>
                <a:cs typeface="Calibri" charset="0"/>
              </a:rPr>
              <a:t>developing knowledge &amp; understanding </a:t>
            </a:r>
            <a:r>
              <a:rPr lang="en-AU" sz="1400" b="1" dirty="0" smtClean="0">
                <a:solidFill>
                  <a:schemeClr val="tx1">
                    <a:alpha val="70000"/>
                  </a:schemeClr>
                </a:solidFill>
                <a:latin typeface="Calibri" charset="0"/>
                <a:ea typeface="Calibri" charset="0"/>
                <a:cs typeface="Calibri" charset="0"/>
              </a:rPr>
              <a:t>the hazards / risks so sound decisions can be made on controlling exposure to them:</a:t>
            </a: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endParaRPr lang="en-AU" sz="12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Duty holders are required to conduct risk assessments to determine possible harm, how harm could occur &amp; likelihood of harm occurring </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2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Duty holders are required to conduct risk assessments when there is uncertainty or lack of understanding in the organisation surrounding the hazard/risk and its harm</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2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b="1" dirty="0" smtClean="0">
                <a:solidFill>
                  <a:schemeClr val="tx1">
                    <a:alpha val="70000"/>
                  </a:schemeClr>
                </a:solidFill>
                <a:latin typeface="Calibri" charset="0"/>
                <a:ea typeface="Calibri" charset="0"/>
                <a:cs typeface="Calibri" charset="0"/>
              </a:rPr>
              <a:t>KEY: </a:t>
            </a:r>
            <a:r>
              <a:rPr lang="en-AU" sz="1200" i="1" dirty="0" smtClean="0">
                <a:solidFill>
                  <a:schemeClr val="tx1">
                    <a:alpha val="70000"/>
                  </a:schemeClr>
                </a:solidFill>
                <a:latin typeface="Calibri" charset="0"/>
                <a:ea typeface="Calibri" charset="0"/>
                <a:cs typeface="Calibri" charset="0"/>
              </a:rPr>
              <a:t>The level of harm will influence decisions about how much effort is needed to control the risks</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200" dirty="0">
              <a:solidFill>
                <a:schemeClr val="tx1">
                  <a:alpha val="70000"/>
                </a:schemeClr>
              </a:solidFill>
              <a:latin typeface="Calibri" charset="0"/>
              <a:ea typeface="Calibri" charset="0"/>
              <a:cs typeface="Calibri" charset="0"/>
            </a:endParaRP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200" b="1" dirty="0" smtClean="0">
                <a:solidFill>
                  <a:schemeClr val="tx1">
                    <a:alpha val="70000"/>
                  </a:schemeClr>
                </a:solidFill>
                <a:latin typeface="Calibri" charset="0"/>
                <a:ea typeface="Calibri" charset="0"/>
                <a:cs typeface="Calibri" charset="0"/>
              </a:rPr>
              <a:t>Example: </a:t>
            </a:r>
            <a:r>
              <a:rPr lang="en-AU" sz="1200" dirty="0" smtClean="0">
                <a:solidFill>
                  <a:schemeClr val="tx1">
                    <a:alpha val="70000"/>
                  </a:schemeClr>
                </a:solidFill>
                <a:latin typeface="Calibri" charset="0"/>
                <a:ea typeface="Calibri" charset="0"/>
                <a:cs typeface="Calibri" charset="0"/>
              </a:rPr>
              <a:t>The tripping hazard could cause mild to moderate injuries (as severe as sprained/broken limbs).  However, it was very likely to occur due to the number of previous incidents documented in incident reports.  Moreover, nothing had been to deal with the regularly tripping issues (“people laughing it off”)</a:t>
            </a:r>
            <a:endParaRPr lang="en-AU" sz="1200" dirty="0" smtClean="0">
              <a:solidFill>
                <a:schemeClr val="tx1">
                  <a:alpha val="70000"/>
                </a:schemeClr>
              </a:solidFill>
              <a:latin typeface="Calibri" charset="0"/>
              <a:ea typeface="Calibri" charset="0"/>
              <a:cs typeface="Calibri" charset="0"/>
            </a:endParaRPr>
          </a:p>
        </p:txBody>
      </p:sp>
    </p:spTree>
    <p:extLst>
      <p:ext uri="{BB962C8B-B14F-4D97-AF65-F5344CB8AC3E}">
        <p14:creationId xmlns:p14="http://schemas.microsoft.com/office/powerpoint/2010/main" val="1507830526"/>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itle 1"/>
          <p:cNvSpPr txBox="1">
            <a:spLocks noGrp="1"/>
          </p:cNvSpPr>
          <p:nvPr>
            <p:ph type="title"/>
          </p:nvPr>
        </p:nvSpPr>
        <p:spPr>
          <a:xfrm>
            <a:off x="1496908" y="1385927"/>
            <a:ext cx="5069272" cy="1028701"/>
          </a:xfrm>
          <a:prstGeom prst="rect">
            <a:avLst/>
          </a:prstGeom>
        </p:spPr>
        <p:txBody>
          <a:bodyPr>
            <a:normAutofit/>
          </a:bodyPr>
          <a:lstStyle>
            <a:lvl1pPr>
              <a:defRPr spc="-200">
                <a:latin typeface="Montserrat-Bold"/>
                <a:ea typeface="Montserrat-Bold"/>
                <a:cs typeface="Montserrat-Bold"/>
                <a:sym typeface="Montserrat-Bold"/>
              </a:defRPr>
            </a:lvl1pPr>
          </a:lstStyle>
          <a:p>
            <a:r>
              <a:rPr lang="en-AU" sz="3000" dirty="0" smtClean="0"/>
              <a:t>Risk Treatment (“Controls”)</a:t>
            </a:r>
            <a:endParaRPr sz="3000" dirty="0"/>
          </a:p>
        </p:txBody>
      </p:sp>
      <p:sp>
        <p:nvSpPr>
          <p:cNvPr id="156" name="Slide Number Placeholder 2"/>
          <p:cNvSpPr txBox="1">
            <a:spLocks noGrp="1"/>
          </p:cNvSpPr>
          <p:nvPr>
            <p:ph type="sldNum" sz="quarter" idx="2"/>
          </p:nvPr>
        </p:nvSpPr>
        <p:spPr>
          <a:xfrm>
            <a:off x="11579824" y="429797"/>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pic>
        <p:nvPicPr>
          <p:cNvPr id="9" name="Image" descr="Image">
            <a:extLst>
              <a:ext uri="{FF2B5EF4-FFF2-40B4-BE49-F238E27FC236}">
                <a16:creationId xmlns:a16="http://schemas.microsoft.com/office/drawing/2014/main" xmlns="" id="{9C0268D7-7AA1-6443-A2C4-CDA27772163B}"/>
              </a:ext>
            </a:extLst>
          </p:cNvPr>
          <p:cNvPicPr>
            <a:picLocks noChangeAspect="1"/>
          </p:cNvPicPr>
          <p:nvPr/>
        </p:nvPicPr>
        <p:blipFill>
          <a:blip r:embed="rId2"/>
          <a:stretch>
            <a:fillRect/>
          </a:stretch>
        </p:blipFill>
        <p:spPr>
          <a:xfrm>
            <a:off x="9951254" y="5725054"/>
            <a:ext cx="1786912" cy="834072"/>
          </a:xfrm>
          <a:prstGeom prst="rect">
            <a:avLst/>
          </a:prstGeom>
          <a:ln w="12700">
            <a:miter lim="400000"/>
          </a:ln>
        </p:spPr>
      </p:pic>
      <p:sp>
        <p:nvSpPr>
          <p:cNvPr id="2" name="Text Placeholder 1"/>
          <p:cNvSpPr>
            <a:spLocks noGrp="1"/>
          </p:cNvSpPr>
          <p:nvPr>
            <p:ph type="body" sz="quarter" idx="1"/>
          </p:nvPr>
        </p:nvSpPr>
        <p:spPr/>
        <p:txBody>
          <a:bodyPr/>
          <a:lstStyle/>
          <a:p>
            <a:r>
              <a:rPr lang="en-US" dirty="0" smtClean="0"/>
              <a:t>Working in ICT</a:t>
            </a:r>
            <a:endParaRPr lang="en-US" dirty="0"/>
          </a:p>
        </p:txBody>
      </p:sp>
      <p:sp>
        <p:nvSpPr>
          <p:cNvPr id="8" name="TextBox 6"/>
          <p:cNvSpPr txBox="1"/>
          <p:nvPr/>
        </p:nvSpPr>
        <p:spPr>
          <a:xfrm>
            <a:off x="1496908" y="2414628"/>
            <a:ext cx="5667821" cy="4210383"/>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200" b="1" dirty="0" smtClean="0">
                <a:solidFill>
                  <a:schemeClr val="tx1">
                    <a:alpha val="70000"/>
                  </a:schemeClr>
                </a:solidFill>
                <a:latin typeface="Calibri" charset="0"/>
                <a:ea typeface="Calibri" charset="0"/>
                <a:cs typeface="Calibri" charset="0"/>
              </a:rPr>
              <a:t>Duty holders are required to ensure healthy &amp; safety by controlling risks.  Risks must be controlled either :</a:t>
            </a: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endParaRPr lang="en-AU" sz="1200" b="1" dirty="0" smtClean="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By eliminating them, so far as reasonably practicable; or</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By reducing the risks that remain, where elimination is not reasonably practical</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200" dirty="0" smtClean="0">
              <a:solidFill>
                <a:schemeClr val="tx1">
                  <a:alpha val="70000"/>
                </a:schemeClr>
              </a:solidFill>
              <a:latin typeface="Calibri" charset="0"/>
              <a:ea typeface="Calibri" charset="0"/>
              <a:cs typeface="Calibri" charset="0"/>
            </a:endParaRP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200" b="1" dirty="0" smtClean="0">
                <a:solidFill>
                  <a:schemeClr val="tx1">
                    <a:alpha val="70000"/>
                  </a:schemeClr>
                </a:solidFill>
                <a:latin typeface="Calibri" charset="0"/>
                <a:ea typeface="Calibri" charset="0"/>
                <a:cs typeface="Calibri" charset="0"/>
              </a:rPr>
              <a:t>System: Hierarchy of Control</a:t>
            </a:r>
            <a:endParaRPr lang="en-AU" sz="1200" dirty="0" smtClean="0">
              <a:solidFill>
                <a:schemeClr val="tx1">
                  <a:alpha val="70000"/>
                </a:schemeClr>
              </a:solidFill>
              <a:latin typeface="Calibri" charset="0"/>
              <a:ea typeface="Calibri" charset="0"/>
              <a:cs typeface="Calibri" charset="0"/>
            </a:endParaRPr>
          </a:p>
          <a:p>
            <a:pPr marL="285750" lvl="0" indent="-285750" defTabSz="914400" hangingPunct="1">
              <a:lnSpc>
                <a:spcPct val="120000"/>
              </a:lnSpc>
              <a:buSzPct val="100000"/>
              <a:buFont typeface="Arial" charset="0"/>
              <a:buChar char="•"/>
              <a:defRPr sz="1200">
                <a:solidFill>
                  <a:srgbClr val="000000">
                    <a:alpha val="70000"/>
                  </a:srgbClr>
                </a:solidFill>
              </a:defRPr>
            </a:pPr>
            <a:endParaRPr lang="en-AU" sz="1200" dirty="0" smtClean="0">
              <a:solidFill>
                <a:schemeClr val="tx1">
                  <a:alpha val="70000"/>
                </a:schemeClr>
              </a:solidFill>
              <a:latin typeface="Calibri" charset="0"/>
              <a:ea typeface="Calibri" charset="0"/>
              <a:cs typeface="Calibri" charset="0"/>
            </a:endParaRPr>
          </a:p>
          <a:p>
            <a:pPr marL="285750" lvl="0" indent="-285750" defTabSz="914400" hangingPunct="1">
              <a:lnSpc>
                <a:spcPct val="120000"/>
              </a:lnSpc>
              <a:buSzPct val="100000"/>
              <a:buFont typeface="Arial" charset="0"/>
              <a:buChar char="•"/>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The </a:t>
            </a:r>
            <a:r>
              <a:rPr lang="en-AU" sz="1200" dirty="0">
                <a:solidFill>
                  <a:schemeClr val="tx1">
                    <a:alpha val="70000"/>
                  </a:schemeClr>
                </a:solidFill>
                <a:latin typeface="Calibri" charset="0"/>
                <a:ea typeface="Calibri" charset="0"/>
                <a:cs typeface="Calibri" charset="0"/>
              </a:rPr>
              <a:t>hierarchy of control is a step-by-step approach to eliminating or reducing risks and it ranks risk controls from the highest level of protection and reliability through to the lowest and least reliable </a:t>
            </a:r>
            <a:r>
              <a:rPr lang="en-AU" sz="1200" dirty="0" smtClean="0">
                <a:solidFill>
                  <a:schemeClr val="tx1">
                    <a:alpha val="70000"/>
                  </a:schemeClr>
                </a:solidFill>
                <a:latin typeface="Calibri" charset="0"/>
                <a:ea typeface="Calibri" charset="0"/>
                <a:cs typeface="Calibri" charset="0"/>
              </a:rPr>
              <a:t>protection</a:t>
            </a:r>
          </a:p>
          <a:p>
            <a:pPr marL="285750" lvl="0" indent="-285750" defTabSz="914400" hangingPunct="1">
              <a:lnSpc>
                <a:spcPct val="120000"/>
              </a:lnSpc>
              <a:buSzPct val="100000"/>
              <a:buFont typeface="Arial" charset="0"/>
              <a:buChar char="•"/>
              <a:defRPr sz="1200">
                <a:solidFill>
                  <a:srgbClr val="000000">
                    <a:alpha val="70000"/>
                  </a:srgbClr>
                </a:solidFill>
              </a:defRPr>
            </a:pPr>
            <a:endParaRPr lang="en-AU" sz="1200" dirty="0" smtClean="0">
              <a:solidFill>
                <a:schemeClr val="tx1">
                  <a:alpha val="70000"/>
                </a:schemeClr>
              </a:solidFill>
              <a:latin typeface="Calibri" charset="0"/>
              <a:ea typeface="Calibri" charset="0"/>
              <a:cs typeface="Calibri" charset="0"/>
            </a:endParaRPr>
          </a:p>
          <a:p>
            <a:pPr marL="285750" lvl="0" indent="-285750" defTabSz="914400" hangingPunct="1">
              <a:lnSpc>
                <a:spcPct val="120000"/>
              </a:lnSpc>
              <a:buSzPct val="100000"/>
              <a:buFont typeface="Arial" charset="0"/>
              <a:buChar char="•"/>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Eliminating risk is the highest level of control, followed by reducing the risk, administrative controls (i.e. training) and lastly, through personal protective equipment (“PPE”).</a:t>
            </a:r>
          </a:p>
          <a:p>
            <a:pPr marL="285750" lvl="0" indent="-285750" defTabSz="914400" hangingPunct="1">
              <a:lnSpc>
                <a:spcPct val="120000"/>
              </a:lnSpc>
              <a:buSzPct val="100000"/>
              <a:buFont typeface="Arial" charset="0"/>
              <a:buChar char="•"/>
              <a:defRPr sz="1200">
                <a:solidFill>
                  <a:srgbClr val="000000">
                    <a:alpha val="70000"/>
                  </a:srgbClr>
                </a:solidFill>
              </a:defRPr>
            </a:pPr>
            <a:endParaRPr lang="en-AU" sz="1200" dirty="0">
              <a:solidFill>
                <a:schemeClr val="tx1">
                  <a:alpha val="70000"/>
                </a:schemeClr>
              </a:solidFill>
              <a:latin typeface="Calibri" charset="0"/>
              <a:ea typeface="Calibri" charset="0"/>
              <a:cs typeface="Calibri" charset="0"/>
            </a:endParaRPr>
          </a:p>
          <a:p>
            <a:pPr lvl="0" defTabSz="914400" hangingPunct="1">
              <a:lnSpc>
                <a:spcPct val="120000"/>
              </a:lnSpc>
              <a:buSzPct val="100000"/>
              <a:defRPr sz="1200">
                <a:solidFill>
                  <a:srgbClr val="000000">
                    <a:alpha val="70000"/>
                  </a:srgbClr>
                </a:solidFill>
              </a:defRPr>
            </a:pPr>
            <a:r>
              <a:rPr lang="en-AU" sz="1200" b="1" dirty="0" smtClean="0">
                <a:solidFill>
                  <a:schemeClr val="tx1">
                    <a:alpha val="70000"/>
                  </a:schemeClr>
                </a:solidFill>
                <a:latin typeface="Calibri" charset="0"/>
                <a:ea typeface="Calibri" charset="0"/>
                <a:cs typeface="Calibri" charset="0"/>
              </a:rPr>
              <a:t>Example: </a:t>
            </a:r>
            <a:r>
              <a:rPr lang="en-AU" sz="1200" dirty="0" smtClean="0">
                <a:solidFill>
                  <a:schemeClr val="tx1">
                    <a:alpha val="70000"/>
                  </a:schemeClr>
                </a:solidFill>
                <a:latin typeface="Calibri" charset="0"/>
                <a:ea typeface="Calibri" charset="0"/>
                <a:cs typeface="Calibri" charset="0"/>
              </a:rPr>
              <a:t>Whilst tripping could not be eliminated, as people could trip on fixed objects, it was reduced through moving power point areas to be more convenient and through administrative actions such as proper care with power points.</a:t>
            </a:r>
          </a:p>
        </p:txBody>
      </p:sp>
      <p:pic>
        <p:nvPicPr>
          <p:cNvPr id="3" name="Picture 2"/>
          <p:cNvPicPr>
            <a:picLocks noChangeAspect="1"/>
          </p:cNvPicPr>
          <p:nvPr/>
        </p:nvPicPr>
        <p:blipFill>
          <a:blip r:embed="rId3"/>
          <a:stretch>
            <a:fillRect/>
          </a:stretch>
        </p:blipFill>
        <p:spPr>
          <a:xfrm>
            <a:off x="7409660" y="1385927"/>
            <a:ext cx="4170163" cy="2196498"/>
          </a:xfrm>
          <a:prstGeom prst="rect">
            <a:avLst/>
          </a:prstGeom>
        </p:spPr>
      </p:pic>
      <p:pic>
        <p:nvPicPr>
          <p:cNvPr id="5" name="Picture 4"/>
          <p:cNvPicPr>
            <a:picLocks noChangeAspect="1"/>
          </p:cNvPicPr>
          <p:nvPr/>
        </p:nvPicPr>
        <p:blipFill>
          <a:blip r:embed="rId4"/>
          <a:stretch>
            <a:fillRect/>
          </a:stretch>
        </p:blipFill>
        <p:spPr>
          <a:xfrm>
            <a:off x="7409659" y="3945592"/>
            <a:ext cx="4170163" cy="2196498"/>
          </a:xfrm>
          <a:prstGeom prst="rect">
            <a:avLst/>
          </a:prstGeom>
        </p:spPr>
      </p:pic>
    </p:spTree>
    <p:extLst>
      <p:ext uri="{BB962C8B-B14F-4D97-AF65-F5344CB8AC3E}">
        <p14:creationId xmlns:p14="http://schemas.microsoft.com/office/powerpoint/2010/main" val="720014749"/>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3"/>
          </p:nvPr>
        </p:nvPicPr>
        <p:blipFill>
          <a:blip r:embed="rId2">
            <a:extLst>
              <a:ext uri="{28A0092B-C50C-407E-A947-70E740481C1C}">
                <a14:useLocalDpi xmlns:a14="http://schemas.microsoft.com/office/drawing/2010/main" val="0"/>
              </a:ext>
            </a:extLst>
          </a:blip>
          <a:srcRect t="35" b="35"/>
          <a:stretch>
            <a:fillRect/>
          </a:stretch>
        </p:blipFill>
        <p:spPr/>
      </p:pic>
      <p:sp>
        <p:nvSpPr>
          <p:cNvPr id="155" name="Title 1"/>
          <p:cNvSpPr txBox="1">
            <a:spLocks noGrp="1"/>
          </p:cNvSpPr>
          <p:nvPr>
            <p:ph type="title"/>
          </p:nvPr>
        </p:nvSpPr>
        <p:spPr>
          <a:xfrm>
            <a:off x="1496908" y="1385927"/>
            <a:ext cx="5069272" cy="1028701"/>
          </a:xfrm>
          <a:prstGeom prst="rect">
            <a:avLst/>
          </a:prstGeom>
        </p:spPr>
        <p:txBody>
          <a:bodyPr>
            <a:normAutofit/>
          </a:bodyPr>
          <a:lstStyle>
            <a:lvl1pPr>
              <a:defRPr spc="-200">
                <a:latin typeface="Montserrat-Bold"/>
                <a:ea typeface="Montserrat-Bold"/>
                <a:cs typeface="Montserrat-Bold"/>
                <a:sym typeface="Montserrat-Bold"/>
              </a:defRPr>
            </a:lvl1pPr>
          </a:lstStyle>
          <a:p>
            <a:r>
              <a:rPr lang="en-AU" sz="3000" smtClean="0"/>
              <a:t>Risk Management Review</a:t>
            </a:r>
            <a:endParaRPr sz="3000" dirty="0"/>
          </a:p>
        </p:txBody>
      </p:sp>
      <p:sp>
        <p:nvSpPr>
          <p:cNvPr id="156" name="Slide Number Placeholder 2"/>
          <p:cNvSpPr txBox="1">
            <a:spLocks noGrp="1"/>
          </p:cNvSpPr>
          <p:nvPr>
            <p:ph type="sldNum" sz="quarter" idx="2"/>
          </p:nvPr>
        </p:nvSpPr>
        <p:spPr>
          <a:xfrm>
            <a:off x="11579824" y="429797"/>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pic>
        <p:nvPicPr>
          <p:cNvPr id="9" name="Image" descr="Image">
            <a:extLst>
              <a:ext uri="{FF2B5EF4-FFF2-40B4-BE49-F238E27FC236}">
                <a16:creationId xmlns:a16="http://schemas.microsoft.com/office/drawing/2014/main" xmlns="" id="{9C0268D7-7AA1-6443-A2C4-CDA27772163B}"/>
              </a:ext>
            </a:extLst>
          </p:cNvPr>
          <p:cNvPicPr>
            <a:picLocks noChangeAspect="1"/>
          </p:cNvPicPr>
          <p:nvPr/>
        </p:nvPicPr>
        <p:blipFill>
          <a:blip r:embed="rId3"/>
          <a:stretch>
            <a:fillRect/>
          </a:stretch>
        </p:blipFill>
        <p:spPr>
          <a:xfrm>
            <a:off x="9951254" y="5725054"/>
            <a:ext cx="1786912" cy="834072"/>
          </a:xfrm>
          <a:prstGeom prst="rect">
            <a:avLst/>
          </a:prstGeom>
          <a:ln w="12700">
            <a:miter lim="400000"/>
          </a:ln>
        </p:spPr>
      </p:pic>
      <p:sp>
        <p:nvSpPr>
          <p:cNvPr id="2" name="Text Placeholder 1"/>
          <p:cNvSpPr>
            <a:spLocks noGrp="1"/>
          </p:cNvSpPr>
          <p:nvPr>
            <p:ph type="body" sz="quarter" idx="1"/>
          </p:nvPr>
        </p:nvSpPr>
        <p:spPr/>
        <p:txBody>
          <a:bodyPr/>
          <a:lstStyle/>
          <a:p>
            <a:r>
              <a:rPr lang="en-US" dirty="0" smtClean="0"/>
              <a:t>Working in ICT</a:t>
            </a:r>
            <a:endParaRPr lang="en-US" dirty="0"/>
          </a:p>
        </p:txBody>
      </p:sp>
      <p:sp>
        <p:nvSpPr>
          <p:cNvPr id="8" name="TextBox 6"/>
          <p:cNvSpPr txBox="1"/>
          <p:nvPr/>
        </p:nvSpPr>
        <p:spPr>
          <a:xfrm>
            <a:off x="1496908" y="2414628"/>
            <a:ext cx="5401603" cy="4210383"/>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200" b="1" dirty="0" smtClean="0">
                <a:solidFill>
                  <a:schemeClr val="tx1">
                    <a:alpha val="70000"/>
                  </a:schemeClr>
                </a:solidFill>
                <a:latin typeface="Calibri" charset="0"/>
                <a:ea typeface="Calibri" charset="0"/>
                <a:cs typeface="Calibri" charset="0"/>
              </a:rPr>
              <a:t>The controls put in place by duty holders must be monitored to ensure they work as planned:	</a:t>
            </a:r>
            <a:endParaRPr lang="en-AU" sz="1200" b="1" dirty="0" smtClean="0">
              <a:solidFill>
                <a:schemeClr val="tx1">
                  <a:alpha val="70000"/>
                </a:schemeClr>
              </a:solidFill>
              <a:latin typeface="Calibri" charset="0"/>
              <a:ea typeface="Calibri" charset="0"/>
              <a:cs typeface="Calibri" charset="0"/>
            </a:endParaRP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endParaRPr lang="en-AU" sz="1200" b="1" dirty="0">
              <a:solidFill>
                <a:schemeClr val="tx1">
                  <a:alpha val="70000"/>
                </a:schemeClr>
              </a:solidFill>
              <a:latin typeface="Calibri" charset="0"/>
              <a:ea typeface="Calibri" charset="0"/>
              <a:cs typeface="Calibri" charset="0"/>
            </a:endParaRPr>
          </a:p>
          <a:p>
            <a:pPr marL="285750" lvl="0" indent="-285750" defTabSz="914400" hangingPunct="1">
              <a:lnSpc>
                <a:spcPct val="120000"/>
              </a:lnSpc>
              <a:buSzPct val="100000"/>
              <a:buFont typeface="Arial" charset="0"/>
              <a:buChar char="•"/>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Consistent </a:t>
            </a:r>
            <a:r>
              <a:rPr lang="en-AU" sz="1200" dirty="0" smtClean="0">
                <a:solidFill>
                  <a:schemeClr val="tx1">
                    <a:alpha val="70000"/>
                  </a:schemeClr>
                </a:solidFill>
                <a:latin typeface="Calibri" charset="0"/>
                <a:ea typeface="Calibri" charset="0"/>
                <a:cs typeface="Calibri" charset="0"/>
              </a:rPr>
              <a:t>review of risks and controls in place to ensure that changes in risks or </a:t>
            </a:r>
            <a:r>
              <a:rPr lang="en-AU" sz="1200" dirty="0">
                <a:solidFill>
                  <a:schemeClr val="tx1">
                    <a:alpha val="70000"/>
                  </a:schemeClr>
                </a:solidFill>
                <a:latin typeface="Calibri" charset="0"/>
                <a:ea typeface="Calibri" charset="0"/>
                <a:cs typeface="Calibri" charset="0"/>
              </a:rPr>
              <a:t>degradation of controls  (and they are fixed quickly if faulty</a:t>
            </a:r>
            <a:r>
              <a:rPr lang="en-AU" sz="1200" dirty="0" smtClean="0">
                <a:solidFill>
                  <a:schemeClr val="tx1">
                    <a:alpha val="70000"/>
                  </a:schemeClr>
                </a:solidFill>
                <a:latin typeface="Calibri" charset="0"/>
                <a:ea typeface="Calibri" charset="0"/>
                <a:cs typeface="Calibri" charset="0"/>
              </a:rPr>
              <a:t>), </a:t>
            </a:r>
            <a:r>
              <a:rPr lang="en-AU" sz="1200" dirty="0" smtClean="0">
                <a:solidFill>
                  <a:schemeClr val="tx1">
                    <a:alpha val="70000"/>
                  </a:schemeClr>
                </a:solidFill>
                <a:latin typeface="Calibri" charset="0"/>
                <a:ea typeface="Calibri" charset="0"/>
                <a:cs typeface="Calibri" charset="0"/>
              </a:rPr>
              <a:t>do not expose the business going </a:t>
            </a:r>
            <a:r>
              <a:rPr lang="en-AU" sz="1200" dirty="0" smtClean="0">
                <a:solidFill>
                  <a:schemeClr val="tx1">
                    <a:alpha val="70000"/>
                  </a:schemeClr>
                </a:solidFill>
                <a:latin typeface="Calibri" charset="0"/>
                <a:ea typeface="Calibri" charset="0"/>
                <a:cs typeface="Calibri" charset="0"/>
              </a:rPr>
              <a:t>forward</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200" u="sng"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Regular checks of controls can involve inspections of the workplace</a:t>
            </a:r>
            <a:r>
              <a:rPr lang="en-AU" sz="1200" smtClean="0">
                <a:solidFill>
                  <a:schemeClr val="tx1">
                    <a:alpha val="70000"/>
                  </a:schemeClr>
                </a:solidFill>
                <a:latin typeface="Calibri" charset="0"/>
                <a:ea typeface="Calibri" charset="0"/>
                <a:cs typeface="Calibri" charset="0"/>
              </a:rPr>
              <a:t>, consulting </a:t>
            </a:r>
            <a:r>
              <a:rPr lang="en-AU" sz="1200" dirty="0" smtClean="0">
                <a:solidFill>
                  <a:schemeClr val="tx1">
                    <a:alpha val="70000"/>
                  </a:schemeClr>
                </a:solidFill>
                <a:latin typeface="Calibri" charset="0"/>
                <a:ea typeface="Calibri" charset="0"/>
                <a:cs typeface="Calibri" charset="0"/>
              </a:rPr>
              <a:t>employees, testing and measuring, using available information &amp; analysing records/data</a:t>
            </a: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2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Further, compliance dictates we must conduct mandatory reviews in instances where the risk or hazard changes (such as changing the environment where the risk is housed), the controls do not adequately deal with the hazard or an HSR requests a review on reasonable grounds</a:t>
            </a:r>
            <a:endParaRPr lang="en-AU" sz="12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200" dirty="0" smtClean="0">
              <a:solidFill>
                <a:schemeClr val="tx1">
                  <a:alpha val="70000"/>
                </a:schemeClr>
              </a:solidFill>
              <a:latin typeface="Calibri" charset="0"/>
              <a:ea typeface="Calibri" charset="0"/>
              <a:cs typeface="Calibri" charset="0"/>
            </a:endParaRP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200" dirty="0" smtClean="0">
                <a:solidFill>
                  <a:schemeClr val="tx1">
                    <a:alpha val="70000"/>
                  </a:schemeClr>
                </a:solidFill>
                <a:latin typeface="Calibri" charset="0"/>
                <a:ea typeface="Calibri" charset="0"/>
                <a:cs typeface="Calibri" charset="0"/>
              </a:rPr>
              <a:t>Example: Despite prior controls, tripping reports still occurred, just at a reduced rate.  An HSR officer initiated further reviews on the controls and it was determined the office an entire re-work, particularly where an employee broke their arm tripping</a:t>
            </a:r>
            <a:endParaRPr lang="en-AU" sz="1200" dirty="0">
              <a:solidFill>
                <a:schemeClr val="tx1">
                  <a:alpha val="70000"/>
                </a:schemeClr>
              </a:solidFill>
              <a:latin typeface="Calibri" charset="0"/>
              <a:ea typeface="Calibri" charset="0"/>
              <a:cs typeface="Calibri" charset="0"/>
            </a:endParaRPr>
          </a:p>
        </p:txBody>
      </p:sp>
    </p:spTree>
    <p:extLst>
      <p:ext uri="{BB962C8B-B14F-4D97-AF65-F5344CB8AC3E}">
        <p14:creationId xmlns:p14="http://schemas.microsoft.com/office/powerpoint/2010/main" val="1673827580"/>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3"/>
          </p:nvPr>
        </p:nvPicPr>
        <p:blipFill>
          <a:blip r:embed="rId2">
            <a:extLst>
              <a:ext uri="{28A0092B-C50C-407E-A947-70E740481C1C}">
                <a14:useLocalDpi xmlns:a14="http://schemas.microsoft.com/office/drawing/2010/main" val="0"/>
              </a:ext>
            </a:extLst>
          </a:blip>
          <a:srcRect t="35" b="35"/>
          <a:stretch>
            <a:fillRect/>
          </a:stretch>
        </p:blipFill>
        <p:spPr/>
      </p:pic>
      <p:sp>
        <p:nvSpPr>
          <p:cNvPr id="155" name="Title 1"/>
          <p:cNvSpPr txBox="1">
            <a:spLocks noGrp="1"/>
          </p:cNvSpPr>
          <p:nvPr>
            <p:ph type="title"/>
          </p:nvPr>
        </p:nvSpPr>
        <p:spPr>
          <a:xfrm>
            <a:off x="1496908" y="1385927"/>
            <a:ext cx="5069272" cy="1028701"/>
          </a:xfrm>
          <a:prstGeom prst="rect">
            <a:avLst/>
          </a:prstGeom>
        </p:spPr>
        <p:txBody>
          <a:bodyPr>
            <a:normAutofit/>
          </a:bodyPr>
          <a:lstStyle>
            <a:lvl1pPr>
              <a:defRPr spc="-200">
                <a:latin typeface="Montserrat-Bold"/>
                <a:ea typeface="Montserrat-Bold"/>
                <a:cs typeface="Montserrat-Bold"/>
                <a:sym typeface="Montserrat-Bold"/>
              </a:defRPr>
            </a:lvl1pPr>
          </a:lstStyle>
          <a:p>
            <a:r>
              <a:rPr lang="en-AU" sz="3000" dirty="0" smtClean="0"/>
              <a:t>Appendix of Sources</a:t>
            </a:r>
            <a:endParaRPr sz="3000" dirty="0"/>
          </a:p>
        </p:txBody>
      </p:sp>
      <p:sp>
        <p:nvSpPr>
          <p:cNvPr id="156" name="Slide Number Placeholder 2"/>
          <p:cNvSpPr txBox="1">
            <a:spLocks noGrp="1"/>
          </p:cNvSpPr>
          <p:nvPr>
            <p:ph type="sldNum" sz="quarter" idx="2"/>
          </p:nvPr>
        </p:nvSpPr>
        <p:spPr>
          <a:xfrm>
            <a:off x="11579824" y="429797"/>
            <a:ext cx="127001" cy="12700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pic>
        <p:nvPicPr>
          <p:cNvPr id="9" name="Image" descr="Image">
            <a:extLst>
              <a:ext uri="{FF2B5EF4-FFF2-40B4-BE49-F238E27FC236}">
                <a16:creationId xmlns:a16="http://schemas.microsoft.com/office/drawing/2014/main" xmlns="" id="{9C0268D7-7AA1-6443-A2C4-CDA27772163B}"/>
              </a:ext>
            </a:extLst>
          </p:cNvPr>
          <p:cNvPicPr>
            <a:picLocks noChangeAspect="1"/>
          </p:cNvPicPr>
          <p:nvPr/>
        </p:nvPicPr>
        <p:blipFill>
          <a:blip r:embed="rId3"/>
          <a:stretch>
            <a:fillRect/>
          </a:stretch>
        </p:blipFill>
        <p:spPr>
          <a:xfrm>
            <a:off x="9951254" y="5725054"/>
            <a:ext cx="1786912" cy="834072"/>
          </a:xfrm>
          <a:prstGeom prst="rect">
            <a:avLst/>
          </a:prstGeom>
          <a:ln w="12700">
            <a:miter lim="400000"/>
          </a:ln>
        </p:spPr>
      </p:pic>
      <p:sp>
        <p:nvSpPr>
          <p:cNvPr id="2" name="Text Placeholder 1"/>
          <p:cNvSpPr>
            <a:spLocks noGrp="1"/>
          </p:cNvSpPr>
          <p:nvPr>
            <p:ph type="body" sz="quarter" idx="1"/>
          </p:nvPr>
        </p:nvSpPr>
        <p:spPr/>
        <p:txBody>
          <a:bodyPr/>
          <a:lstStyle/>
          <a:p>
            <a:r>
              <a:rPr lang="en-US" dirty="0" smtClean="0"/>
              <a:t>Working in ICT</a:t>
            </a:r>
            <a:endParaRPr lang="en-US" dirty="0"/>
          </a:p>
        </p:txBody>
      </p:sp>
      <p:sp>
        <p:nvSpPr>
          <p:cNvPr id="8" name="TextBox 6"/>
          <p:cNvSpPr txBox="1"/>
          <p:nvPr/>
        </p:nvSpPr>
        <p:spPr>
          <a:xfrm>
            <a:off x="1496908" y="2414628"/>
            <a:ext cx="5062683" cy="4007251"/>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r>
              <a:rPr lang="en-AU" sz="1400" b="1" dirty="0" smtClean="0">
                <a:solidFill>
                  <a:schemeClr val="tx1">
                    <a:alpha val="70000"/>
                  </a:schemeClr>
                </a:solidFill>
                <a:latin typeface="Calibri" charset="0"/>
                <a:ea typeface="Calibri" charset="0"/>
                <a:cs typeface="Calibri" charset="0"/>
              </a:rPr>
              <a:t>For your assessment(s), you may be required to undertake further research.  The following direct URL hyperlinks provide context on the areas described under </a:t>
            </a:r>
            <a:r>
              <a:rPr lang="en-AU" sz="1400" b="1" u="sng" dirty="0" smtClean="0">
                <a:solidFill>
                  <a:schemeClr val="tx1">
                    <a:alpha val="70000"/>
                  </a:schemeClr>
                </a:solidFill>
                <a:latin typeface="Calibri" charset="0"/>
                <a:ea typeface="Calibri" charset="0"/>
                <a:cs typeface="Calibri" charset="0"/>
              </a:rPr>
              <a:t>Victorian Law</a:t>
            </a:r>
            <a:r>
              <a:rPr lang="en-AU" sz="1400" b="1" dirty="0" smtClean="0">
                <a:solidFill>
                  <a:schemeClr val="tx1">
                    <a:alpha val="70000"/>
                  </a:schemeClr>
                </a:solidFill>
                <a:latin typeface="Calibri" charset="0"/>
                <a:ea typeface="Calibri" charset="0"/>
                <a:cs typeface="Calibri" charset="0"/>
              </a:rPr>
              <a:t>:</a:t>
            </a:r>
          </a:p>
          <a:p>
            <a:pPr marR="0" lvl="0" defTabSz="914400" eaLnBrk="1" fontAlgn="auto" latinLnBrk="0" hangingPunct="1">
              <a:lnSpc>
                <a:spcPct val="120000"/>
              </a:lnSpc>
              <a:spcBef>
                <a:spcPts val="0"/>
              </a:spcBef>
              <a:spcAft>
                <a:spcPts val="0"/>
              </a:spcAft>
              <a:buClrTx/>
              <a:buSzPct val="100000"/>
              <a:tabLst/>
              <a:defRPr sz="1200">
                <a:solidFill>
                  <a:srgbClr val="000000">
                    <a:alpha val="70000"/>
                  </a:srgbClr>
                </a:solidFill>
              </a:defRPr>
            </a:pPr>
            <a:endParaRPr lang="en-AU" sz="1300" b="1" u="sng"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300" dirty="0" smtClean="0">
                <a:solidFill>
                  <a:schemeClr val="tx1">
                    <a:alpha val="70000"/>
                  </a:schemeClr>
                </a:solidFill>
                <a:latin typeface="Calibri" charset="0"/>
                <a:ea typeface="Calibri" charset="0"/>
                <a:cs typeface="Calibri" charset="0"/>
                <a:hlinkClick r:id="rId4"/>
              </a:rPr>
              <a:t>Duty Holders</a:t>
            </a:r>
            <a:endParaRPr lang="en-AU" sz="1300" dirty="0" smtClean="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3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300" dirty="0" smtClean="0">
                <a:solidFill>
                  <a:schemeClr val="tx1">
                    <a:alpha val="70000"/>
                  </a:schemeClr>
                </a:solidFill>
                <a:latin typeface="Calibri" charset="0"/>
                <a:ea typeface="Calibri" charset="0"/>
                <a:cs typeface="Calibri" charset="0"/>
                <a:hlinkClick r:id="rId5"/>
              </a:rPr>
              <a:t>Identifying risks/hazards</a:t>
            </a:r>
            <a:endParaRPr lang="en-AU" sz="1300" dirty="0" smtClean="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3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300" dirty="0" smtClean="0">
                <a:solidFill>
                  <a:schemeClr val="tx1">
                    <a:alpha val="70000"/>
                  </a:schemeClr>
                </a:solidFill>
                <a:latin typeface="Calibri" charset="0"/>
                <a:ea typeface="Calibri" charset="0"/>
                <a:cs typeface="Calibri" charset="0"/>
                <a:hlinkClick r:id="rId6"/>
              </a:rPr>
              <a:t>Risk controls </a:t>
            </a:r>
            <a:endParaRPr lang="en-AU" sz="1300" dirty="0" smtClean="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3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300" dirty="0" smtClean="0">
                <a:solidFill>
                  <a:schemeClr val="tx1">
                    <a:alpha val="70000"/>
                  </a:schemeClr>
                </a:solidFill>
                <a:latin typeface="Calibri" charset="0"/>
                <a:ea typeface="Calibri" charset="0"/>
                <a:cs typeface="Calibri" charset="0"/>
                <a:hlinkClick r:id="rId7"/>
              </a:rPr>
              <a:t>Overall risk process (identify, assess &amp; treat)</a:t>
            </a:r>
            <a:endParaRPr lang="en-AU" sz="1300" dirty="0" smtClean="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3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300" dirty="0" smtClean="0">
                <a:solidFill>
                  <a:schemeClr val="tx1">
                    <a:alpha val="70000"/>
                  </a:schemeClr>
                </a:solidFill>
                <a:latin typeface="Calibri" charset="0"/>
                <a:ea typeface="Calibri" charset="0"/>
                <a:cs typeface="Calibri" charset="0"/>
                <a:hlinkClick r:id="rId8"/>
              </a:rPr>
              <a:t>Risk management systems</a:t>
            </a:r>
            <a:endParaRPr lang="en-AU" sz="1300" dirty="0" smtClean="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endParaRPr lang="en-AU" sz="1300" dirty="0">
              <a:solidFill>
                <a:schemeClr val="tx1">
                  <a:alpha val="70000"/>
                </a:schemeClr>
              </a:solidFill>
              <a:latin typeface="Calibri" charset="0"/>
              <a:ea typeface="Calibri" charset="0"/>
              <a:cs typeface="Calibri" charset="0"/>
            </a:endParaRPr>
          </a:p>
          <a:p>
            <a:pPr marL="285750" marR="0" lvl="0" indent="-285750" defTabSz="914400" eaLnBrk="1" fontAlgn="auto" latinLnBrk="0" hangingPunct="1">
              <a:lnSpc>
                <a:spcPct val="120000"/>
              </a:lnSpc>
              <a:spcBef>
                <a:spcPts val="0"/>
              </a:spcBef>
              <a:spcAft>
                <a:spcPts val="0"/>
              </a:spcAft>
              <a:buClrTx/>
              <a:buSzPct val="100000"/>
              <a:buFont typeface="Arial" charset="0"/>
              <a:buChar char="•"/>
              <a:tabLst/>
              <a:defRPr sz="1200">
                <a:solidFill>
                  <a:srgbClr val="000000">
                    <a:alpha val="70000"/>
                  </a:srgbClr>
                </a:solidFill>
              </a:defRPr>
            </a:pPr>
            <a:r>
              <a:rPr lang="en-AU" sz="1300" b="1" i="1" dirty="0" smtClean="0">
                <a:solidFill>
                  <a:schemeClr val="tx1">
                    <a:alpha val="70000"/>
                  </a:schemeClr>
                </a:solidFill>
                <a:latin typeface="Calibri" charset="0"/>
                <a:ea typeface="Calibri" charset="0"/>
                <a:cs typeface="Calibri" charset="0"/>
              </a:rPr>
              <a:t>NOTE: </a:t>
            </a:r>
            <a:r>
              <a:rPr lang="en-AU" sz="1300" i="1" dirty="0" err="1" smtClean="0">
                <a:solidFill>
                  <a:schemeClr val="tx1">
                    <a:alpha val="70000"/>
                  </a:schemeClr>
                </a:solidFill>
                <a:latin typeface="Calibri" charset="0"/>
                <a:ea typeface="Calibri" charset="0"/>
                <a:cs typeface="Calibri" charset="0"/>
              </a:rPr>
              <a:t>WorkSafe</a:t>
            </a:r>
            <a:r>
              <a:rPr lang="en-AU" sz="1300" i="1" dirty="0" smtClean="0">
                <a:solidFill>
                  <a:schemeClr val="tx1">
                    <a:alpha val="70000"/>
                  </a:schemeClr>
                </a:solidFill>
                <a:latin typeface="Calibri" charset="0"/>
                <a:ea typeface="Calibri" charset="0"/>
                <a:cs typeface="Calibri" charset="0"/>
              </a:rPr>
              <a:t> Victoria sources are preferred to Safe Work Australia, as they only provide Model Laws guidance</a:t>
            </a:r>
          </a:p>
        </p:txBody>
      </p:sp>
    </p:spTree>
    <p:extLst>
      <p:ext uri="{BB962C8B-B14F-4D97-AF65-F5344CB8AC3E}">
        <p14:creationId xmlns:p14="http://schemas.microsoft.com/office/powerpoint/2010/main" val="305915207"/>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Ravi Powerpoint Template">
  <a:themeElements>
    <a:clrScheme name="Ravi Powerpoint Template">
      <a:dk1>
        <a:srgbClr val="000000"/>
      </a:dk1>
      <a:lt1>
        <a:srgbClr val="FFFFFF"/>
      </a:lt1>
      <a:dk2>
        <a:srgbClr val="A7A7A7"/>
      </a:dk2>
      <a:lt2>
        <a:srgbClr val="535353"/>
      </a:lt2>
      <a:accent1>
        <a:srgbClr val="FEDF62"/>
      </a:accent1>
      <a:accent2>
        <a:srgbClr val="FFC900"/>
      </a:accent2>
      <a:accent3>
        <a:srgbClr val="F77803"/>
      </a:accent3>
      <a:accent4>
        <a:srgbClr val="CE004E"/>
      </a:accent4>
      <a:accent5>
        <a:srgbClr val="4F003F"/>
      </a:accent5>
      <a:accent6>
        <a:srgbClr val="809600"/>
      </a:accent6>
      <a:hlink>
        <a:srgbClr val="0000FF"/>
      </a:hlink>
      <a:folHlink>
        <a:srgbClr val="FF00FF"/>
      </a:folHlink>
    </a:clrScheme>
    <a:fontScheme name="Ravi Powerpoint Template">
      <a:majorFont>
        <a:latin typeface="Calibri"/>
        <a:ea typeface="Calibri"/>
        <a:cs typeface="Calibri"/>
      </a:majorFont>
      <a:minorFont>
        <a:latin typeface="Helvetica"/>
        <a:ea typeface="Helvetica"/>
        <a:cs typeface="Helvetica"/>
      </a:minorFont>
    </a:fontScheme>
    <a:fmtScheme name="Ravi Powerpoint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Ravi Powerpoint Template">
  <a:themeElements>
    <a:clrScheme name="Ravi Powerpoint Template">
      <a:dk1>
        <a:srgbClr val="000000"/>
      </a:dk1>
      <a:lt1>
        <a:srgbClr val="FFFFFF"/>
      </a:lt1>
      <a:dk2>
        <a:srgbClr val="A7A7A7"/>
      </a:dk2>
      <a:lt2>
        <a:srgbClr val="535353"/>
      </a:lt2>
      <a:accent1>
        <a:srgbClr val="FEDF62"/>
      </a:accent1>
      <a:accent2>
        <a:srgbClr val="FFC900"/>
      </a:accent2>
      <a:accent3>
        <a:srgbClr val="F77803"/>
      </a:accent3>
      <a:accent4>
        <a:srgbClr val="CE004E"/>
      </a:accent4>
      <a:accent5>
        <a:srgbClr val="4F003F"/>
      </a:accent5>
      <a:accent6>
        <a:srgbClr val="809600"/>
      </a:accent6>
      <a:hlink>
        <a:srgbClr val="0000FF"/>
      </a:hlink>
      <a:folHlink>
        <a:srgbClr val="FF00FF"/>
      </a:folHlink>
    </a:clrScheme>
    <a:fontScheme name="Ravi Powerpoint Template">
      <a:majorFont>
        <a:latin typeface="Calibri"/>
        <a:ea typeface="Calibri"/>
        <a:cs typeface="Calibri"/>
      </a:majorFont>
      <a:minorFont>
        <a:latin typeface="Helvetica"/>
        <a:ea typeface="Helvetica"/>
        <a:cs typeface="Helvetica"/>
      </a:minorFont>
    </a:fontScheme>
    <a:fmtScheme name="Ravi Powerpoint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33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905</TotalTime>
  <Words>672</Words>
  <Application>Microsoft Macintosh PowerPoint</Application>
  <PresentationFormat>Widescreen</PresentationFormat>
  <Paragraphs>83</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Helvetica</vt:lpstr>
      <vt:lpstr>Montserrat-Bold</vt:lpstr>
      <vt:lpstr>Open Sans Regular</vt:lpstr>
      <vt:lpstr>Arial</vt:lpstr>
      <vt:lpstr>Ravi Powerpoint Template</vt:lpstr>
      <vt:lpstr>Risk Management: Example of the Risk Process</vt:lpstr>
      <vt:lpstr>PowerPoint Presentation</vt:lpstr>
      <vt:lpstr>Why WHS as an example</vt:lpstr>
      <vt:lpstr>Risk Identification </vt:lpstr>
      <vt:lpstr>Risk Assessment</vt:lpstr>
      <vt:lpstr>Risk Treatment (“Controls”)</vt:lpstr>
      <vt:lpstr>Risk Management Review</vt:lpstr>
      <vt:lpstr>Appendix of Sources</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Server Side Development </dc:title>
  <cp:lastModifiedBy>Alexander George Mcconville Bicknell</cp:lastModifiedBy>
  <cp:revision>133</cp:revision>
  <dcterms:modified xsi:type="dcterms:W3CDTF">2021-08-14T12:27:31Z</dcterms:modified>
</cp:coreProperties>
</file>